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2" r:id="rId6"/>
    <p:sldId id="259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JACK BARCLAY ESTATES LTD</a:t>
            </a:r>
          </a:p>
          <a:p>
            <a:pPr>
              <a:defRPr/>
            </a:pPr>
            <a:r>
              <a:rPr lang="en-GB" b="1" dirty="0"/>
              <a:t>Total Fine £15,000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698-4EA2-AF70-85D97E99237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98-4EA2-AF70-85D97E99237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98-4EA2-AF70-85D97E99237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698-4EA2-AF70-85D97E9923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1</c:v>
                </c:pt>
                <c:pt idx="2">
                  <c:v>1</c:v>
                </c:pt>
                <c:pt idx="3">
                  <c:v>1.5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12-4B22-BE87-1FB957C1971D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8E12-4B22-BE87-1FB957C197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20754352"/>
        <c:axId val="320756016"/>
      </c:barChart>
      <c:catAx>
        <c:axId val="3207543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Agent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20756016"/>
        <c:crosses val="autoZero"/>
        <c:auto val="1"/>
        <c:lblAlgn val="ctr"/>
        <c:lblOffset val="100"/>
        <c:noMultiLvlLbl val="0"/>
      </c:catAx>
      <c:valAx>
        <c:axId val="320756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Amount Fine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75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Local Agent</a:t>
            </a:r>
          </a:p>
          <a:p>
            <a:pPr>
              <a:defRPr/>
            </a:pPr>
            <a:r>
              <a:rPr lang="en-GB" b="1" dirty="0"/>
              <a:t>Proposed Fine £5000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1-4225-8B29-99199C0B3C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7DB1-4225-8B29-99199C0B3C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dk1">
                <a:tint val="7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7DB1-4225-8B29-99199C0B3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31535360"/>
        <c:axId val="880498592"/>
      </c:barChart>
      <c:catAx>
        <c:axId val="7315353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Agent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80498592"/>
        <c:crosses val="autoZero"/>
        <c:auto val="1"/>
        <c:lblAlgn val="ctr"/>
        <c:lblOffset val="100"/>
        <c:noMultiLvlLbl val="0"/>
      </c:catAx>
      <c:valAx>
        <c:axId val="880498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Amount of Fine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53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9B211-0681-4B5A-B399-5C3DAEA52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14311-9500-4A2F-AEA0-A99C7937A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6D65B-387F-420F-AA88-5E021776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E4179-CA02-4361-9145-EDA71008F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EACC2-D022-4FD0-8BB5-18CA8AD3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4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F09A4-F4DB-404E-987C-CDC9D1F5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5425A5-761A-4974-AECC-D423A77A1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2EC0D-46EA-4C97-95AA-06EAC1BDE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5FF97-D44B-4DC4-AADA-D231E2AE8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E6A44-212D-44A3-B985-E1BD61DED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3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0CF88-7813-4406-BFBB-62D31C3C3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5422F-1607-4E3B-9250-6E2ED5EBB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3EDD5-0415-40C2-859A-8EBAF6569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AFCB9-0826-44FF-AEF9-9A035307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B64DE-2965-46A2-99B7-DB1FB854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4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244EF-A83A-46B9-BD0B-F73CA34D6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D0C49-0821-439C-90B8-53EC2A5E8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66D0B-8B01-44C4-B2F8-71567469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F29D1-BAC9-421D-B104-78AF1192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D5915-D365-445A-9858-CCCFD6768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84CE4-9E43-4045-AC9D-8EEA2BD4D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7CC38-10C7-4159-B23B-440E97942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5C9DC-98DB-4A92-8DD6-55CE200C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CE815-ED3C-4863-880D-792A7CE2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B1F5E-8D9A-44CE-8489-C4201BA8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84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B3B89-E6D5-4085-AC53-A5585F18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746B2-AB7F-424A-9F2E-87CD88AA7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01313-654E-454F-A09F-28D4EC364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CF4B9-F879-4339-AED9-4D9C1A1A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05D90-698E-49ED-A466-FA5C87888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5492B-8D71-42F7-9540-5D96484C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7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F6FA-AB5C-4433-BC3E-E07D82153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B27C0-A2AB-477A-A855-D502331E0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425F44-F3DE-468C-A7F5-74199C754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823C9-DA75-4D1C-974D-91AA047C66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74217-0801-4165-8930-279EC3C45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A03FE6-DDDA-471C-B09F-815029F0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81D87C-D65E-40C2-978F-20486A2E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7174C1-337D-4B69-87C6-192619FA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4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B52EF-F362-459F-9FCF-0AAB8D6D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DDE84-AD30-4F60-A210-CBE2E8A6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A40D3-123A-4718-98D5-C73F0623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83E995-7260-4C26-90C1-A22A5E07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94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82D893-1C61-4BF7-9F44-061EA449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BF3325-D49C-4F6D-BA7F-7062BFC3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914F8-DCA4-4D1B-925D-D9AE7FD5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7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99BB4-4E9A-42E7-8477-31F67AF92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C3D47-2CF9-4562-8067-7DAC4D5D1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CAC6D-8579-45D1-B126-B485730CF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74741-03C2-4902-88B5-F6AD4C1F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DA433-96DB-47FA-B9C6-81FD882B9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CE7F0-8744-48FF-88BB-4E737688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4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71513-79F2-468B-B801-0602063AC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88FE8C-37BC-4F10-A6D4-70983A660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6BB7F-A147-40A9-8297-500B564FB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F8ECD-57D3-44C4-B84F-E52038BD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C967D-7240-4995-9C9E-C6EB0CE1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6A06B-0919-4835-A113-BA3FD82B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87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D26087-AC61-4278-AEE6-D6E704F6C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2E293-C6AE-4014-960B-B4951CEFB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C77AC-41E8-4A0C-8730-D8FBD265A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A18B-6CA4-4DB7-A428-EEF9250467C3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2A245-B709-4428-9CF2-BC17B4936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7698C-56E0-4863-8F35-A44A0E8BD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6A9D-6D7D-4B87-999D-D8D2A59F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95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15C214-6804-4AD2-90A5-4627D1FD0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No of complaints received 2022-2023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C7174-5FC4-4B57-8259-568AFD026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b="1"/>
              <a:t>Total number of letting agents complaints received since the 1</a:t>
            </a:r>
            <a:r>
              <a:rPr lang="en-GB" sz="2000" b="1" baseline="30000"/>
              <a:t>st</a:t>
            </a:r>
            <a:r>
              <a:rPr lang="en-GB" sz="2000" b="1"/>
              <a:t> April 2022 to date 46</a:t>
            </a:r>
          </a:p>
          <a:p>
            <a:r>
              <a:rPr lang="en-GB" sz="2000" b="1"/>
              <a:t>Total number of complaints that have been dealt with and closed 32</a:t>
            </a:r>
          </a:p>
          <a:p>
            <a:r>
              <a:rPr lang="en-GB" sz="2000" b="1"/>
              <a:t>Total number of agents being investigated 10 for a mixture of criminal offences and civil penalties.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6910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F9CE4-7137-42CA-8861-7C4A11FE7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1" y="2767106"/>
            <a:ext cx="2880828" cy="3071906"/>
          </a:xfrm>
        </p:spPr>
        <p:txBody>
          <a:bodyPr anchor="t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Final Notices 2022-2023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89120-2D20-4109-B7CE-76661BB59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042" y="806824"/>
            <a:ext cx="2919738" cy="1494117"/>
          </a:xfrm>
        </p:spPr>
        <p:txBody>
          <a:bodyPr anchor="b">
            <a:normAutofit/>
          </a:bodyPr>
          <a:lstStyle/>
          <a:p>
            <a:pPr algn="l"/>
            <a:r>
              <a:rPr lang="en-GB" sz="2000" dirty="0">
                <a:solidFill>
                  <a:srgbClr val="FFFFFF"/>
                </a:solidFill>
              </a:rPr>
              <a:t>Tenants Fees Breaches </a:t>
            </a:r>
          </a:p>
          <a:p>
            <a:pPr algn="l"/>
            <a:r>
              <a:rPr lang="en-GB" sz="2000" dirty="0">
                <a:solidFill>
                  <a:srgbClr val="FFFFFF"/>
                </a:solidFill>
              </a:rPr>
              <a:t>CMP Breaches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B46C3DA-C0A4-4FBF-BEE6-83ACD6F70F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2436950"/>
              </p:ext>
            </p:extLst>
          </p:nvPr>
        </p:nvGraphicFramePr>
        <p:xfrm>
          <a:off x="4502428" y="467208"/>
          <a:ext cx="7225748" cy="5923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555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2D8883-94DA-492F-80DC-2400F0C9A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2000">
                <a:solidFill>
                  <a:srgbClr val="FFFFFF"/>
                </a:solidFill>
              </a:rPr>
              <a:t>Tenants Fees Breaches </a:t>
            </a:r>
            <a:br>
              <a:rPr lang="en-GB" sz="3400">
                <a:solidFill>
                  <a:srgbClr val="FFFFFF"/>
                </a:solidFill>
              </a:rPr>
            </a:br>
            <a:r>
              <a:rPr lang="en-GB" sz="3400">
                <a:solidFill>
                  <a:srgbClr val="FFFFFF"/>
                </a:solidFill>
              </a:rPr>
              <a:t>Notice of Intent</a:t>
            </a:r>
            <a:br>
              <a:rPr lang="en-GB" sz="3400">
                <a:solidFill>
                  <a:srgbClr val="FFFFFF"/>
                </a:solidFill>
              </a:rPr>
            </a:br>
            <a:r>
              <a:rPr lang="en-GB" sz="3400">
                <a:solidFill>
                  <a:srgbClr val="FFFFFF"/>
                </a:solidFill>
              </a:rPr>
              <a:t>2022-2023</a:t>
            </a:r>
            <a:endParaRPr lang="en-GB" sz="3400" dirty="0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973B41B-1185-49AF-BD96-6A6E059BF3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75253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00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78C87-B91C-4FF2-BCF7-686DAAFCD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Prosecutions Case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2022-23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AEB5E-D9A5-4F31-892C-142D195C9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b="1" i="0" dirty="0">
                <a:effectLst/>
              </a:rPr>
              <a:t>CLARKE &amp; LLOYDS PROPERTY CONSULTANTS LTD</a:t>
            </a:r>
          </a:p>
          <a:p>
            <a:r>
              <a:rPr lang="en-GB" sz="2000" b="1" dirty="0"/>
              <a:t>Breaches of consumer protection from unfair trading regulation 2008</a:t>
            </a:r>
          </a:p>
          <a:p>
            <a:r>
              <a:rPr lang="en-GB" sz="2000" b="1" dirty="0"/>
              <a:t>Maximum fine £5000, per offence</a:t>
            </a:r>
          </a:p>
          <a:p>
            <a:r>
              <a:rPr lang="en-GB" sz="2000" b="1" dirty="0"/>
              <a:t>No. of offences 10 both against the Company and the Director </a:t>
            </a:r>
          </a:p>
          <a:p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False membership claims, no redress, incorrect company information.</a:t>
            </a:r>
          </a:p>
          <a:p>
            <a:r>
              <a:rPr lang="en-GB" sz="2000" b="1" dirty="0"/>
              <a:t>Case in court June 2022 failed to appear, court approved an arrest warrant.</a:t>
            </a:r>
          </a:p>
        </p:txBody>
      </p:sp>
    </p:spTree>
    <p:extLst>
      <p:ext uri="{BB962C8B-B14F-4D97-AF65-F5344CB8AC3E}">
        <p14:creationId xmlns:p14="http://schemas.microsoft.com/office/powerpoint/2010/main" val="102499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52FA2E-F9E6-4F26-9325-F4907CB3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Prosecution Cases 2022-23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FD26A-FEE8-4081-B8BE-D610BAD48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b="1" dirty="0"/>
              <a:t>IMMEDIATE LETTINGS LTD</a:t>
            </a:r>
          </a:p>
          <a:p>
            <a:r>
              <a:rPr lang="en-GB" sz="2000" b="1" dirty="0"/>
              <a:t>Breaches of consumer protection from unfair trading regulation 2008  </a:t>
            </a:r>
            <a:r>
              <a:rPr lang="en-US" sz="2000" b="1" i="0" dirty="0">
                <a:effectLst/>
              </a:rPr>
              <a:t>in respect to the fact that the tenant had been given ‘sham’ </a:t>
            </a:r>
            <a:r>
              <a:rPr lang="en-US" sz="2000" b="1" i="0" dirty="0" err="1">
                <a:effectLst/>
              </a:rPr>
              <a:t>Licence</a:t>
            </a:r>
            <a:r>
              <a:rPr lang="en-US" sz="2000" b="1" i="0" dirty="0">
                <a:effectLst/>
              </a:rPr>
              <a:t> to Occupy instead of the legally required Assured </a:t>
            </a:r>
            <a:r>
              <a:rPr lang="en-US" sz="2000" b="1" i="0" dirty="0" err="1">
                <a:effectLst/>
              </a:rPr>
              <a:t>Shorthold</a:t>
            </a:r>
            <a:r>
              <a:rPr lang="en-US" sz="2000" b="1" i="0" dirty="0">
                <a:effectLst/>
              </a:rPr>
              <a:t> Tenancies (CPUTRs – misleading actions/breach of professional diligence) and the failure to protect the tenant’s deposit (CPUTRs breach of professional diligence.</a:t>
            </a:r>
          </a:p>
          <a:p>
            <a:r>
              <a:rPr lang="en-US" sz="2000" b="1" i="0" dirty="0">
                <a:effectLst/>
              </a:rPr>
              <a:t>No of offences 2 carrying a maximum fine of £5000 each.</a:t>
            </a:r>
          </a:p>
          <a:p>
            <a:r>
              <a:rPr lang="en-US" sz="2000" b="1" dirty="0"/>
              <a:t>Case in Court in June 2022, Director pleaded guilty, awaiting sentencing hearing</a:t>
            </a:r>
          </a:p>
          <a:p>
            <a:r>
              <a:rPr lang="en-US" sz="2000" b="1" i="0" dirty="0">
                <a:effectLst/>
              </a:rPr>
              <a:t>Two further Criminal Cases  nearing completion 1 on sham </a:t>
            </a:r>
            <a:r>
              <a:rPr lang="en-US" sz="2000" b="1" i="0" dirty="0" err="1">
                <a:effectLst/>
              </a:rPr>
              <a:t>licence</a:t>
            </a:r>
            <a:r>
              <a:rPr lang="en-US" sz="2000" b="1" i="0" dirty="0">
                <a:effectLst/>
              </a:rPr>
              <a:t> to Occupy the other on Fraud involving nominals from the </a:t>
            </a:r>
            <a:r>
              <a:rPr lang="en-US" sz="2000" b="1" i="0" dirty="0" err="1">
                <a:effectLst/>
              </a:rPr>
              <a:t>Flintons</a:t>
            </a:r>
            <a:r>
              <a:rPr lang="en-US" sz="2000" b="1" i="0" dirty="0">
                <a:effectLst/>
              </a:rPr>
              <a:t> case involving a different company and modus of operation.</a:t>
            </a:r>
          </a:p>
          <a:p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24697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56B4EA-A240-47EB-9A70-5F2252C77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CMP London Wide Project 2021-2022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29C0F-4450-4665-8BD0-DD279ACCF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endParaRPr lang="en-GB" sz="2000" dirty="0"/>
          </a:p>
          <a:p>
            <a:r>
              <a:rPr lang="en-GB" sz="2000" b="1" dirty="0"/>
              <a:t>Served 249 Notices of Intent with proposed fines estimated at £2,650,500 covering 25 out of 29 London Boroughs.</a:t>
            </a:r>
          </a:p>
          <a:p>
            <a:r>
              <a:rPr lang="en-GB" sz="2000" b="1" dirty="0"/>
              <a:t>After the representation meetings were held with the Letting Agents, where the notices can be quashed, varied or confirmed. </a:t>
            </a:r>
          </a:p>
          <a:p>
            <a:r>
              <a:rPr lang="en-GB" sz="2000" b="1" dirty="0"/>
              <a:t>149 Final Notices were confirmed with fines amounting to £912, 210 on agents who breached </a:t>
            </a:r>
            <a:r>
              <a:rPr lang="en-GB" sz="2000" b="1" dirty="0" err="1"/>
              <a:t>cmp</a:t>
            </a:r>
            <a:endParaRPr lang="en-GB" sz="2000" b="1" dirty="0"/>
          </a:p>
          <a:p>
            <a:r>
              <a:rPr lang="en-GB" sz="2000" b="1" dirty="0"/>
              <a:t>Either because they failed to obtain membership of Client Money Protection or once obtained failed to display their membership on website or at shop premises.</a:t>
            </a:r>
          </a:p>
          <a:p>
            <a:r>
              <a:rPr lang="en-GB" sz="2000" b="1" dirty="0"/>
              <a:t>Agents have paid £247, 710 in fines and £103, 250 in fines agents are on payment plan.</a:t>
            </a:r>
          </a:p>
          <a:p>
            <a:r>
              <a:rPr lang="en-GB" sz="2000" b="1" dirty="0"/>
              <a:t>Total number of agents awaiting tribunal cases are 3</a:t>
            </a:r>
          </a:p>
          <a:p>
            <a:r>
              <a:rPr lang="en-GB" sz="2000" b="1" dirty="0"/>
              <a:t>Total amount of fines that have not been paid is          £561, 250.</a:t>
            </a:r>
          </a:p>
          <a:p>
            <a:endParaRPr lang="en-GB" sz="2000" b="1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744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2C7030-5A4D-4E79-A022-6CC0C2697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Project Work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Agents advertising on Zoopla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EC474-320C-41F2-854B-37B2F2379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494" y="655976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b="1" dirty="0"/>
              <a:t>In June 2022 all the Tower Hamlets Letting agents using Zoopla to advertise properties to sale and let were looked at.</a:t>
            </a:r>
          </a:p>
          <a:p>
            <a:r>
              <a:rPr lang="en-GB" sz="2000" b="1" dirty="0"/>
              <a:t>A total of 229 Agents were checked for compliance to redress schemes.</a:t>
            </a:r>
          </a:p>
          <a:p>
            <a:r>
              <a:rPr lang="en-GB" sz="2000" b="1" dirty="0"/>
              <a:t>27 Agents advertising have failed to obtain redress scheme membership this representing 12%</a:t>
            </a:r>
          </a:p>
          <a:p>
            <a:r>
              <a:rPr lang="en-GB" sz="2000" b="1" dirty="0"/>
              <a:t>13 Agents have advertised falsely that they have obtained redress scheme membership with the use of the schemes logo’s this represents 6%.</a:t>
            </a:r>
          </a:p>
          <a:p>
            <a:r>
              <a:rPr lang="en-GB" sz="2000" b="1" dirty="0"/>
              <a:t>5 Agents advertising have used the incorrect address on the adverts when looking at their redress scheme membership</a:t>
            </a:r>
          </a:p>
          <a:p>
            <a:r>
              <a:rPr lang="en-GB" sz="2000" b="1" dirty="0"/>
              <a:t>2 Agents are being prosecuted, but continue to advertise additional work will follow on the outcome of these cases.</a:t>
            </a:r>
          </a:p>
        </p:txBody>
      </p:sp>
    </p:spTree>
    <p:extLst>
      <p:ext uri="{BB962C8B-B14F-4D97-AF65-F5344CB8AC3E}">
        <p14:creationId xmlns:p14="http://schemas.microsoft.com/office/powerpoint/2010/main" val="312346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8816FD-A383-4793-88F0-97F9A35D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Renters Reform Bill </a:t>
            </a:r>
            <a:br>
              <a:rPr lang="en-GB" sz="400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Developments 2022-2023</a:t>
            </a:r>
            <a:endParaRPr lang="en-GB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8B7F-F4F2-4CF7-BC15-7F9DFAC8C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/>
              <a:t> </a:t>
            </a:r>
          </a:p>
          <a:p>
            <a:r>
              <a:rPr lang="en-GB" sz="2000" b="1" dirty="0"/>
              <a:t>Trading Standards as an enforcement body </a:t>
            </a:r>
            <a:r>
              <a:rPr lang="en-GB" sz="2000" b="1" u="sng" dirty="0"/>
              <a:t>may</a:t>
            </a:r>
            <a:r>
              <a:rPr lang="en-GB" sz="2000" b="1" dirty="0"/>
              <a:t> be asked to deal with the following proposals contained within the bill.</a:t>
            </a:r>
          </a:p>
          <a:p>
            <a:r>
              <a:rPr lang="en-GB" sz="2000" b="1" dirty="0"/>
              <a:t>Landlords that rent out property in England will be required to join a Government Approved Ombudsman giving tenants redress. (A failure to comply with the decision of the ombudsman may result in repeat or serious offenders being liable for a Banning Order.)</a:t>
            </a:r>
          </a:p>
          <a:p>
            <a:r>
              <a:rPr lang="en-GB" sz="2000" b="1" dirty="0"/>
              <a:t>Landlords will legally be required to register their properties on a digital Property Portal, enforcement action will be taken against those landlords that fail to join the portal</a:t>
            </a:r>
          </a:p>
          <a:p>
            <a:r>
              <a:rPr lang="en-GB" sz="2000" b="1" dirty="0"/>
              <a:t>Tenants Fees Act 2019 will be amended to allow pet insurance as a permitted payment to make it easier for landlords to accept pets in their property. </a:t>
            </a:r>
          </a:p>
        </p:txBody>
      </p:sp>
    </p:spTree>
    <p:extLst>
      <p:ext uri="{BB962C8B-B14F-4D97-AF65-F5344CB8AC3E}">
        <p14:creationId xmlns:p14="http://schemas.microsoft.com/office/powerpoint/2010/main" val="3350704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661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No of complaints received 2022-2023</vt:lpstr>
      <vt:lpstr>Final Notices 2022-2023</vt:lpstr>
      <vt:lpstr>Tenants Fees Breaches  Notice of Intent 2022-2023</vt:lpstr>
      <vt:lpstr>Prosecutions Case 2022-23</vt:lpstr>
      <vt:lpstr>Prosecution Cases 2022-23</vt:lpstr>
      <vt:lpstr>CMP London Wide Project 2021-2022</vt:lpstr>
      <vt:lpstr>Project Work Agents advertising on Zoopla</vt:lpstr>
      <vt:lpstr>Renters Reform Bill    Developments 2022-2023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Bunker</dc:creator>
  <cp:lastModifiedBy>Jo Ellis</cp:lastModifiedBy>
  <cp:revision>42</cp:revision>
  <dcterms:created xsi:type="dcterms:W3CDTF">2022-06-24T13:27:19Z</dcterms:created>
  <dcterms:modified xsi:type="dcterms:W3CDTF">2022-07-26T15:49:37Z</dcterms:modified>
</cp:coreProperties>
</file>