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6" r:id="rId5"/>
    <p:sldId id="264" r:id="rId6"/>
    <p:sldId id="257" r:id="rId7"/>
    <p:sldId id="258" r:id="rId8"/>
    <p:sldId id="259" r:id="rId9"/>
    <p:sldId id="260" r:id="rId10"/>
    <p:sldId id="261" r:id="rId11"/>
    <p:sldId id="262" r:id="rId12"/>
    <p:sldId id="26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y Simpson" initials="AS" lastIdx="5" clrIdx="0">
    <p:extLst>
      <p:ext uri="{19B8F6BF-5375-455C-9EA6-DF929625EA0E}">
        <p15:presenceInfo xmlns:p15="http://schemas.microsoft.com/office/powerpoint/2012/main" userId="S::Andy.Simpson@towerhamlets.gov.uk::aab8333d-975f-44a5-81ad-93e28f95d69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0B933B-1044-4AB3-ACA6-2FA18DAAC583}" v="2" dt="2022-07-20T14:36:33.67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57" autoAdjust="0"/>
    <p:restoredTop sz="93792" autoAdjust="0"/>
  </p:normalViewPr>
  <p:slideViewPr>
    <p:cSldViewPr snapToGrid="0">
      <p:cViewPr varScale="1">
        <p:scale>
          <a:sx n="80" d="100"/>
          <a:sy n="80" d="100"/>
        </p:scale>
        <p:origin x="485" y="6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2CC651-BDCA-4FB6-9D9E-822C2A7DFDC0}" type="datetimeFigureOut">
              <a:rPr lang="en-GB" smtClean="0"/>
              <a:t>26/07/2022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23E7BA-F1BF-4B3B-976D-751D798DEA65}" type="slidenum">
              <a:rPr lang="en-GB" smtClean="0"/>
              <a:t>‹#›</a:t>
            </a:fld>
            <a:endParaRPr lang="en-GB"/>
          </a:p>
        </p:txBody>
      </p:sp>
    </p:spTree>
    <p:extLst>
      <p:ext uri="{BB962C8B-B14F-4D97-AF65-F5344CB8AC3E}">
        <p14:creationId xmlns:p14="http://schemas.microsoft.com/office/powerpoint/2010/main" val="20866108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p:nvPr>
        </p:nvSpPr>
        <p:spPr>
          <a:xfrm>
            <a:off x="838201" y="1122363"/>
            <a:ext cx="7186126" cy="2387600"/>
          </a:xfrm>
        </p:spPr>
        <p:txBody>
          <a:bodyPr anchor="b">
            <a:normAutofit/>
          </a:bodyPr>
          <a:lstStyle>
            <a:lvl1pPr algn="l">
              <a:defRPr sz="4400">
                <a:solidFill>
                  <a:schemeClr val="bg1"/>
                </a:solidFill>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838200" y="3602038"/>
            <a:ext cx="7186127" cy="1655762"/>
          </a:xfrm>
        </p:spPr>
        <p:txBody>
          <a:bodyPr>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86908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200" y="1138"/>
            <a:ext cx="9770616" cy="1325563"/>
          </a:xfrm>
        </p:spPr>
        <p:txBody>
          <a:bodyPr/>
          <a:lstStyle>
            <a:lvl1pPr>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0" y="1603683"/>
            <a:ext cx="10515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09862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0"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0598608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Tree>
    <p:extLst>
      <p:ext uri="{BB962C8B-B14F-4D97-AF65-F5344CB8AC3E}">
        <p14:creationId xmlns:p14="http://schemas.microsoft.com/office/powerpoint/2010/main" val="1183234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9826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929D1-A8E1-47D7-8022-AA09FC3B5902}"/>
              </a:ext>
            </a:extLst>
          </p:cNvPr>
          <p:cNvSpPr>
            <a:spLocks noGrp="1"/>
          </p:cNvSpPr>
          <p:nvPr>
            <p:ph type="title"/>
          </p:nvPr>
        </p:nvSpPr>
        <p:spPr>
          <a:xfrm>
            <a:off x="838200" y="1135"/>
            <a:ext cx="9761738"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130F75A-D3E4-4D2D-B9C9-CFEFCBC0865D}"/>
              </a:ext>
            </a:extLst>
          </p:cNvPr>
          <p:cNvSpPr>
            <a:spLocks noGrp="1"/>
          </p:cNvSpPr>
          <p:nvPr>
            <p:ph type="body" idx="1"/>
          </p:nvPr>
        </p:nvSpPr>
        <p:spPr>
          <a:xfrm>
            <a:off x="838200" y="1603683"/>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3436B00B-AAB4-4152-8A58-1AD3A3913E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FB7B13-E777-46A4-AB49-5ED43CC1BF76}" type="datetimeFigureOut">
              <a:rPr lang="en-GB" smtClean="0"/>
              <a:t>26/07/2022</a:t>
            </a:fld>
            <a:endParaRPr lang="en-GB" dirty="0"/>
          </a:p>
        </p:txBody>
      </p:sp>
      <p:sp>
        <p:nvSpPr>
          <p:cNvPr id="5" name="Footer Placeholder 4">
            <a:extLst>
              <a:ext uri="{FF2B5EF4-FFF2-40B4-BE49-F238E27FC236}">
                <a16:creationId xmlns:a16="http://schemas.microsoft.com/office/drawing/2014/main" id="{63C4F3B2-D58D-4AEE-BF91-410881D9EF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B0E49FEE-CE91-4BCC-BD71-9FDC31049B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0BCE56-BEE1-4278-9D45-29BCB868D5BE}" type="slidenum">
              <a:rPr lang="en-GB" smtClean="0"/>
              <a:t>‹#›</a:t>
            </a:fld>
            <a:endParaRPr lang="en-GB" dirty="0"/>
          </a:p>
        </p:txBody>
      </p:sp>
    </p:spTree>
    <p:extLst>
      <p:ext uri="{BB962C8B-B14F-4D97-AF65-F5344CB8AC3E}">
        <p14:creationId xmlns:p14="http://schemas.microsoft.com/office/powerpoint/2010/main" val="14045363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914400" rtl="0" eaLnBrk="1" latinLnBrk="0" hangingPunct="1">
        <a:lnSpc>
          <a:spcPct val="90000"/>
        </a:lnSpc>
        <a:spcBef>
          <a:spcPct val="0"/>
        </a:spcBef>
        <a:buNone/>
        <a:defRPr sz="4400" b="1" kern="1200">
          <a:solidFill>
            <a:srgbClr val="00336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3366"/>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3366"/>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3366"/>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3366"/>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nrla.org.uk/news/NRLA-launches-new-property-redress-scheme-pilot" TargetMode="External"/><Relationship Id="rId2" Type="http://schemas.openxmlformats.org/officeDocument/2006/relationships/hyperlink" Target="https://www.nrla.org.uk/news/Clarity-needed-on-housing-Ukrainian-refugee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publications.parliament.uk/pa/cm5802/cmselect/cmpubacc/996/report.html" TargetMode="External"/><Relationship Id="rId2" Type="http://schemas.openxmlformats.org/officeDocument/2006/relationships/hyperlink" Target="https://www.london.gov.uk/press-releases/mayoral/mayor-calls-for-rent-freez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theguardian.com/society/2022/may/02/boris-johnson-pondering-right-to-buy-for-housing-association-tenant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generationrent.org/illegal_rentals_costing_tenants_321m_extra_in_energy_bills" TargetMode="External"/><Relationship Id="rId2" Type="http://schemas.openxmlformats.org/officeDocument/2006/relationships/hyperlink" Target="https://www.thisismoney.co.uk/money/bills/article-10660463/Least-eco-friendly-homes-pay-3-250-energy-bills-price-cap-rise.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ons.gov.uk/economy/inflationandpriceindices/bulletins/indexofprivatehousingrentalprices/march2021" TargetMode="External"/><Relationship Id="rId2" Type="http://schemas.openxmlformats.org/officeDocument/2006/relationships/hyperlink" Target="https://www.ons.gov.uk/economy/inflationandpriceindices/bulletins/indexofprivatehousingrentalprices/april2022#main-point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rla.org.uk/news/nrla-calls-for-property-passports-to-crackdown-on-sub-standard-housing" TargetMode="External"/><Relationship Id="rId2" Type="http://schemas.openxmlformats.org/officeDocument/2006/relationships/hyperlink" Target="https://assets.publishing.service.gov.uk/government/uploads/system/uploads/attachment_data/file/1078643/EPLS_Headline_Report_2021.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gov.uk/government/news/government-bans-combustible-materials-on-high-rise-homes" TargetMode="External"/><Relationship Id="rId2" Type="http://schemas.openxmlformats.org/officeDocument/2006/relationships/hyperlink" Target="https://www.bbc.co.uk/news/business-61650382" TargetMode="External"/><Relationship Id="rId1" Type="http://schemas.openxmlformats.org/officeDocument/2006/relationships/slideLayout" Target="../slideLayouts/slideLayout2.xml"/><Relationship Id="rId4" Type="http://schemas.openxmlformats.org/officeDocument/2006/relationships/hyperlink" Target="https://www.gov.uk/government/news/fire-safety-guidance-strengthened-for-new-high-rise-home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C1E4A-7D54-4FAD-BC19-3B3868CED3F5}"/>
              </a:ext>
            </a:extLst>
          </p:cNvPr>
          <p:cNvSpPr>
            <a:spLocks noGrp="1"/>
          </p:cNvSpPr>
          <p:nvPr>
            <p:ph type="ctrTitle"/>
          </p:nvPr>
        </p:nvSpPr>
        <p:spPr/>
        <p:txBody>
          <a:bodyPr>
            <a:normAutofit/>
          </a:bodyPr>
          <a:lstStyle/>
          <a:p>
            <a:r>
              <a:rPr lang="en-GB" dirty="0"/>
              <a:t>Private Renters Forum. </a:t>
            </a:r>
          </a:p>
        </p:txBody>
      </p:sp>
      <p:sp>
        <p:nvSpPr>
          <p:cNvPr id="3" name="Subtitle 2">
            <a:extLst>
              <a:ext uri="{FF2B5EF4-FFF2-40B4-BE49-F238E27FC236}">
                <a16:creationId xmlns:a16="http://schemas.microsoft.com/office/drawing/2014/main" id="{C116D53B-FBB0-4102-A292-4C07FA099AD5}"/>
              </a:ext>
            </a:extLst>
          </p:cNvPr>
          <p:cNvSpPr>
            <a:spLocks noGrp="1"/>
          </p:cNvSpPr>
          <p:nvPr>
            <p:ph type="subTitle" idx="1"/>
          </p:nvPr>
        </p:nvSpPr>
        <p:spPr>
          <a:xfrm>
            <a:off x="838200" y="3602038"/>
            <a:ext cx="7186127" cy="620641"/>
          </a:xfrm>
        </p:spPr>
        <p:txBody>
          <a:bodyPr>
            <a:normAutofit fontScale="92500" lnSpcReduction="20000"/>
          </a:bodyPr>
          <a:lstStyle/>
          <a:p>
            <a:r>
              <a:rPr lang="en-GB" sz="1800" dirty="0">
                <a:effectLst/>
                <a:latin typeface="Calibri" panose="020F0502020204030204" pitchFamily="34" charset="0"/>
                <a:ea typeface="Times New Roman" panose="02020603050405020304" pitchFamily="18" charset="0"/>
              </a:rPr>
              <a:t>Housing update for the Private Renters Forum </a:t>
            </a:r>
            <a:endParaRPr lang="en-GB" sz="1800" dirty="0">
              <a:latin typeface="Calibri" panose="020F0502020204030204" pitchFamily="34" charset="0"/>
              <a:ea typeface="Times New Roman" panose="02020603050405020304" pitchFamily="18" charset="0"/>
            </a:endParaRPr>
          </a:p>
          <a:p>
            <a:r>
              <a:rPr lang="en-GB" sz="1800" dirty="0">
                <a:latin typeface="Calibri" panose="020F0502020204030204" pitchFamily="34" charset="0"/>
              </a:rPr>
              <a:t>March –June 8</a:t>
            </a:r>
            <a:r>
              <a:rPr lang="en-GB" sz="1800" baseline="30000" dirty="0">
                <a:latin typeface="Calibri" panose="020F0502020204030204" pitchFamily="34" charset="0"/>
              </a:rPr>
              <a:t>th</a:t>
            </a:r>
            <a:r>
              <a:rPr lang="en-GB" sz="1800" dirty="0">
                <a:latin typeface="Calibri" panose="020F0502020204030204" pitchFamily="34" charset="0"/>
              </a:rPr>
              <a:t> </a:t>
            </a:r>
            <a:endParaRPr lang="en-GB" dirty="0"/>
          </a:p>
        </p:txBody>
      </p:sp>
    </p:spTree>
    <p:extLst>
      <p:ext uri="{BB962C8B-B14F-4D97-AF65-F5344CB8AC3E}">
        <p14:creationId xmlns:p14="http://schemas.microsoft.com/office/powerpoint/2010/main" val="139195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49288F9-92D0-4DC2-BE5F-9277B021B0D5}"/>
              </a:ext>
            </a:extLst>
          </p:cNvPr>
          <p:cNvSpPr>
            <a:spLocks noGrp="1"/>
          </p:cNvSpPr>
          <p:nvPr>
            <p:ph idx="1"/>
          </p:nvPr>
        </p:nvSpPr>
        <p:spPr>
          <a:xfrm>
            <a:off x="783117" y="925418"/>
            <a:ext cx="9638840" cy="5177928"/>
          </a:xfrm>
        </p:spPr>
        <p:txBody>
          <a:bodyPr>
            <a:normAutofit fontScale="92500"/>
          </a:bodyPr>
          <a:lstStyle/>
          <a:p>
            <a:r>
              <a:rPr lang="en-GB" sz="3000" b="1" dirty="0">
                <a:solidFill>
                  <a:srgbClr val="1F497D"/>
                </a:solidFill>
                <a:effectLst/>
                <a:latin typeface="Calibri" panose="020F0502020204030204" pitchFamily="34" charset="0"/>
                <a:ea typeface="Times New Roman" panose="02020603050405020304" pitchFamily="18" charset="0"/>
                <a:cs typeface="Calibri" panose="020F0502020204030204" pitchFamily="34" charset="0"/>
              </a:rPr>
              <a:t>Private renting and Ukrainian Refugee’s </a:t>
            </a:r>
            <a:endParaRPr lang="en-GB" sz="3000" b="1" dirty="0">
              <a:effectLst/>
              <a:latin typeface="Calibri" panose="020F0502020204030204" pitchFamily="34" charset="0"/>
              <a:ea typeface="Times New Roman" panose="02020603050405020304" pitchFamily="18" charset="0"/>
              <a:cs typeface="Calibri" panose="020F0502020204030204" pitchFamily="34" charset="0"/>
            </a:endParaRPr>
          </a:p>
          <a:p>
            <a:r>
              <a:rPr lang="en-GB" sz="2200" dirty="0">
                <a:solidFill>
                  <a:srgbClr val="000000"/>
                </a:solidFill>
                <a:effectLst/>
                <a:latin typeface="Calibri" panose="020F0502020204030204" pitchFamily="34" charset="0"/>
                <a:ea typeface="Times New Roman" panose="02020603050405020304" pitchFamily="18" charset="0"/>
              </a:rPr>
              <a:t>On 1</a:t>
            </a:r>
            <a:r>
              <a:rPr lang="en-GB" sz="2200" baseline="30000" dirty="0">
                <a:solidFill>
                  <a:srgbClr val="000000"/>
                </a:solidFill>
                <a:effectLst/>
                <a:latin typeface="Calibri" panose="020F0502020204030204" pitchFamily="34" charset="0"/>
                <a:ea typeface="Times New Roman" panose="02020603050405020304" pitchFamily="18" charset="0"/>
              </a:rPr>
              <a:t>st</a:t>
            </a:r>
            <a:r>
              <a:rPr lang="en-GB" sz="2200" dirty="0">
                <a:solidFill>
                  <a:srgbClr val="000000"/>
                </a:solidFill>
                <a:effectLst/>
                <a:latin typeface="Calibri" panose="020F0502020204030204" pitchFamily="34" charset="0"/>
                <a:ea typeface="Times New Roman" panose="02020603050405020304" pitchFamily="18" charset="0"/>
              </a:rPr>
              <a:t>  March 2022 the National Residential Landlords Association called on the Government to provide landlords with additional guidance on how they can flag the availability of properties which can house individuals or families fleeing the Ukraine conflict. </a:t>
            </a:r>
            <a:r>
              <a:rPr lang="en-GB" sz="2200" spc="35" dirty="0">
                <a:solidFill>
                  <a:srgbClr val="161616"/>
                </a:solidFill>
                <a:effectLst/>
                <a:latin typeface="Calibri" panose="020F0502020204030204" pitchFamily="34" charset="0"/>
                <a:ea typeface="Times New Roman" panose="02020603050405020304" pitchFamily="18" charset="0"/>
              </a:rPr>
              <a:t>Responding to the Home Secretary’s announcement that 100,000 additional Ukrainian refugees will be allowed to come to the UK. </a:t>
            </a:r>
            <a:r>
              <a:rPr lang="en-GB" sz="22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2"/>
              </a:rPr>
              <a:t>Clarity needed on housing Ukrainian refugees | NRLA</a:t>
            </a:r>
            <a:r>
              <a:rPr lang="en-GB" sz="22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rPr>
              <a:t> </a:t>
            </a:r>
          </a:p>
          <a:p>
            <a:r>
              <a:rPr lang="en-GB" sz="3000" b="1" dirty="0">
                <a:solidFill>
                  <a:srgbClr val="1F497D"/>
                </a:solidFill>
                <a:effectLst/>
                <a:latin typeface="Calibri" panose="020F0502020204030204" pitchFamily="34" charset="0"/>
                <a:ea typeface="Times New Roman" panose="02020603050405020304" pitchFamily="18" charset="0"/>
              </a:rPr>
              <a:t>NRLA launches new property scheme pilot</a:t>
            </a:r>
          </a:p>
          <a:p>
            <a:r>
              <a:rPr lang="en-GB" sz="2200" dirty="0">
                <a:solidFill>
                  <a:srgbClr val="000000"/>
                </a:solidFill>
                <a:effectLst/>
                <a:latin typeface="Calibri" panose="020F0502020204030204" pitchFamily="34" charset="0"/>
                <a:ea typeface="Times New Roman" panose="02020603050405020304" pitchFamily="18" charset="0"/>
              </a:rPr>
              <a:t>On 11 March 2022 the National Residential Landlords Association, in association with the Property Redress Scheme (PRS) and The Dispute Service (TDS), launched a pilot redress scheme to help landlords and tenants resolve disputes. The scheme will allow participants to access a service which will try to facilitate a swift and effective early resolution of landlord/tenant disputes. Tenants will be able to raise complaints to the independent redress scheme, whereby a case assessor will work to encourage early resolution of disputes or arrive at decisions to provide fair resolution to a wide range of tenancy issues. </a:t>
            </a:r>
            <a:r>
              <a:rPr lang="en-GB" sz="1800" u="sng" spc="35"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NRLA launches new property redress scheme pilot | NRLA</a:t>
            </a:r>
            <a:endParaRPr lang="en-GB" sz="30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994141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2497C22-3A7E-4E47-81E4-5136AA424C36}"/>
              </a:ext>
            </a:extLst>
          </p:cNvPr>
          <p:cNvSpPr>
            <a:spLocks noGrp="1"/>
          </p:cNvSpPr>
          <p:nvPr>
            <p:ph idx="1"/>
          </p:nvPr>
        </p:nvSpPr>
        <p:spPr>
          <a:xfrm>
            <a:off x="838200" y="1134737"/>
            <a:ext cx="10515600" cy="5233012"/>
          </a:xfrm>
        </p:spPr>
        <p:txBody>
          <a:bodyPr>
            <a:normAutofit fontScale="92500"/>
          </a:bodyPr>
          <a:lstStyle/>
          <a:p>
            <a:r>
              <a:rPr lang="en-GB" sz="2400" dirty="0">
                <a:solidFill>
                  <a:srgbClr val="000000"/>
                </a:solidFill>
                <a:effectLst/>
                <a:latin typeface="Calibri" panose="020F0502020204030204" pitchFamily="34" charset="0"/>
                <a:ea typeface="Times New Roman" panose="02020603050405020304" pitchFamily="18" charset="0"/>
              </a:rPr>
              <a:t>On 9th March 2022 the Mayor of London, Sadiq Khan, called on the Government to give him the powers to freeze private rents in the capital for two years and help to save £3,000 in rent for thousands of Londoners struggling to cope with the rocketing cost of living. New City Hall analysis, based on estate agent Savills’ forecasts, shows that freezing private rents for two years would save Londoners on average a total of £2,988 across both years, with £881 in the first year and £2107.60 in the second year.</a:t>
            </a:r>
            <a:r>
              <a:rPr lang="en-GB" sz="2400" dirty="0">
                <a:effectLst/>
                <a:latin typeface="Calibri" panose="020F0502020204030204" pitchFamily="34" charset="0"/>
                <a:ea typeface="Times New Roman" panose="02020603050405020304" pitchFamily="18" charset="0"/>
              </a:rPr>
              <a:t> </a:t>
            </a:r>
            <a:r>
              <a:rPr lang="en-GB" sz="2400" u="sng" dirty="0">
                <a:solidFill>
                  <a:srgbClr val="0000FF"/>
                </a:solidFill>
                <a:effectLst/>
                <a:latin typeface="Calibri" panose="020F0502020204030204" pitchFamily="34" charset="0"/>
                <a:ea typeface="Times New Roman" panose="02020603050405020304" pitchFamily="18" charset="0"/>
                <a:hlinkClick r:id="rId2"/>
              </a:rPr>
              <a:t>Mayor calls for rent freeze to combat cost of living crisis | London City Hall</a:t>
            </a:r>
            <a:r>
              <a:rPr lang="en-GB" sz="2400" u="sng" dirty="0">
                <a:solidFill>
                  <a:srgbClr val="0000FF"/>
                </a:solidFill>
                <a:effectLst/>
                <a:latin typeface="Calibri" panose="020F0502020204030204" pitchFamily="34" charset="0"/>
                <a:ea typeface="Times New Roman" panose="02020603050405020304" pitchFamily="18" charset="0"/>
              </a:rPr>
              <a:t> </a:t>
            </a:r>
            <a:endParaRPr lang="en-GB" sz="2000" dirty="0">
              <a:effectLst/>
              <a:latin typeface="Times New Roman" panose="02020603050405020304" pitchFamily="18" charset="0"/>
              <a:ea typeface="Times New Roman" panose="02020603050405020304" pitchFamily="18" charset="0"/>
            </a:endParaRPr>
          </a:p>
          <a:p>
            <a:r>
              <a:rPr lang="en-GB" sz="2400" b="1" dirty="0">
                <a:solidFill>
                  <a:srgbClr val="1F497D"/>
                </a:solidFill>
                <a:effectLst/>
                <a:latin typeface="Calibri" panose="020F0502020204030204" pitchFamily="34" charset="0"/>
                <a:ea typeface="Times New Roman" panose="02020603050405020304" pitchFamily="18" charset="0"/>
              </a:rPr>
              <a:t>Private Rented Housing failing far too often</a:t>
            </a:r>
          </a:p>
          <a:p>
            <a:r>
              <a:rPr lang="en-GB"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 13th April 2022 the Commons Public Accounts Committee published a report on the regulation of private renting. The private rented sector in England has doubled in size in the last 20 years and now houses 11 million people. However, the sector is failing far too often to provide safe and secure homes for renters, with 13% (589,000) of privately rented properties currently posing a serious </a:t>
            </a:r>
            <a:r>
              <a:rPr lang="en-GB" sz="2200" dirty="0">
                <a:solidFill>
                  <a:schemeClr val="bg2">
                    <a:lumMod val="10000"/>
                  </a:schemeClr>
                </a:solidFill>
                <a:effectLst/>
                <a:latin typeface="Calibri" panose="020F0502020204030204" pitchFamily="34" charset="0"/>
                <a:ea typeface="Times New Roman" panose="02020603050405020304" pitchFamily="18" charset="0"/>
                <a:cs typeface="Calibri" panose="020F0502020204030204" pitchFamily="34" charset="0"/>
              </a:rPr>
              <a:t>threat to the health and safety of renters, costing the NHS an estimated £340 million each year. There is also evidence of unlawful discrimination in the sector, with 25 per cent of landlords unwilling to let to non-British passport holders and 52 per cent unwilling to let to tenants who receive Housing Benefit. </a:t>
            </a:r>
            <a:r>
              <a:rPr lang="en-GB" sz="22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Regulation of private renting - Committee of Public Accounts (parliament.uk)</a:t>
            </a:r>
            <a:endParaRPr lang="en-GB" sz="2200" dirty="0">
              <a:effectLst/>
              <a:latin typeface="Calibri" panose="020F0502020204030204" pitchFamily="34" charset="0"/>
              <a:ea typeface="Times New Roman" panose="02020603050405020304" pitchFamily="18" charset="0"/>
              <a:cs typeface="Calibri" panose="020F0502020204030204" pitchFamily="34" charset="0"/>
            </a:endParaRPr>
          </a:p>
          <a:p>
            <a:endParaRPr lang="en-GB" sz="1800" dirty="0">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361410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32CD5A4-78BB-4625-8FEB-D3D827DF6698}"/>
              </a:ext>
            </a:extLst>
          </p:cNvPr>
          <p:cNvSpPr>
            <a:spLocks noGrp="1"/>
          </p:cNvSpPr>
          <p:nvPr>
            <p:ph idx="1"/>
          </p:nvPr>
        </p:nvSpPr>
        <p:spPr>
          <a:xfrm>
            <a:off x="838200" y="859316"/>
            <a:ext cx="10515600" cy="5442332"/>
          </a:xfrm>
        </p:spPr>
        <p:txBody>
          <a:bodyPr>
            <a:normAutofit lnSpcReduction="10000"/>
          </a:bodyPr>
          <a:lstStyle/>
          <a:p>
            <a:r>
              <a:rPr lang="en-GB" sz="2000" b="1" dirty="0">
                <a:solidFill>
                  <a:srgbClr val="1F497D"/>
                </a:solidFill>
                <a:effectLst/>
                <a:latin typeface="Calibri" panose="020F0502020204030204" pitchFamily="34" charset="0"/>
                <a:ea typeface="Times New Roman" panose="02020603050405020304" pitchFamily="18" charset="0"/>
                <a:cs typeface="Calibri" panose="020F0502020204030204" pitchFamily="34" charset="0"/>
              </a:rPr>
              <a:t>Extending Right to Buy </a:t>
            </a:r>
            <a:endParaRPr lang="en-GB" sz="2000" b="1" dirty="0">
              <a:effectLst/>
              <a:latin typeface="Calibri" panose="020F0502020204030204" pitchFamily="34" charset="0"/>
              <a:ea typeface="Times New Roman" panose="02020603050405020304" pitchFamily="18" charset="0"/>
              <a:cs typeface="Calibri" panose="020F0502020204030204" pitchFamily="34" charset="0"/>
            </a:endParaRPr>
          </a:p>
          <a:p>
            <a:r>
              <a:rPr lang="en-GB" sz="2000" dirty="0">
                <a:solidFill>
                  <a:srgbClr val="121212"/>
                </a:solidFill>
                <a:effectLst/>
                <a:latin typeface="Calibri" panose="020F0502020204030204" pitchFamily="34" charset="0"/>
                <a:ea typeface="Times New Roman" panose="02020603050405020304" pitchFamily="18" charset="0"/>
                <a:cs typeface="Calibri" panose="020F0502020204030204" pitchFamily="34" charset="0"/>
              </a:rPr>
              <a:t>Boris Johnson is considering reviving Margaret Thatcher’s right-to-buy scheme by giving people the chance to purchase the properties they rent from housing associations at a discounted price. up to 2.5 million households could become eligible to buy their homes at a discount of up to 70%. But housing experts warned the policy amounted to the sell-off of affordable homes during the cost-of-living crisis and called instead for an increase in housebuilding. The living cost crisis means more people are on the brink of homelessness than homeownership, Right to buy has already torn a massive hole in our social housing stock as less than 5% of the homes sold off have ever been replaced.</a:t>
            </a: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20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Boris Johnson pondering right to buy for housing association tenants | Housing | The Guardian</a:t>
            </a:r>
            <a:r>
              <a:rPr lang="en-GB" sz="20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en-GB" sz="2000" dirty="0">
              <a:effectLst/>
              <a:latin typeface="Calibri" panose="020F0502020204030204" pitchFamily="34" charset="0"/>
              <a:ea typeface="Times New Roman" panose="02020603050405020304" pitchFamily="18" charset="0"/>
              <a:cs typeface="Calibri" panose="020F0502020204030204" pitchFamily="34" charset="0"/>
            </a:endParaRPr>
          </a:p>
          <a:p>
            <a:r>
              <a:rPr lang="en-GB" sz="2600" b="1" dirty="0">
                <a:solidFill>
                  <a:srgbClr val="1F497D"/>
                </a:solidFill>
                <a:effectLst/>
                <a:latin typeface="Calibri" panose="020F0502020204030204" pitchFamily="34" charset="0"/>
                <a:ea typeface="Calibri" panose="020F0502020204030204" pitchFamily="34" charset="0"/>
                <a:cs typeface="Times New Roman" panose="02020603050405020304" pitchFamily="18" charset="0"/>
              </a:rPr>
              <a:t>Levelling-up</a:t>
            </a:r>
            <a:endParaRPr lang="en-GB" sz="2600" dirty="0">
              <a:effectLst/>
              <a:latin typeface="Calibri" panose="020F0502020204030204" pitchFamily="34" charset="0"/>
              <a:ea typeface="Calibri" panose="020F0502020204030204" pitchFamily="34" charset="0"/>
              <a:cs typeface="Times New Roman" panose="02020603050405020304" pitchFamily="18" charset="0"/>
            </a:endParaRPr>
          </a:p>
          <a:p>
            <a:r>
              <a:rPr lang="en-GB" sz="2200" dirty="0">
                <a:effectLst/>
                <a:latin typeface="Calibri" panose="020F0502020204030204" pitchFamily="34" charset="0"/>
                <a:ea typeface="Calibri" panose="020F0502020204030204" pitchFamily="34" charset="0"/>
                <a:cs typeface="Calibri" panose="020F0502020204030204" pitchFamily="34" charset="0"/>
              </a:rPr>
              <a:t>This Bill will see “levelling-up” plans written into law, for example by making it a legal duty for the government to report its progress on tackling inequality between different parts of the UK. Modest changes to planning are expected to be included in the Levelling-up Bill with local people given powers to shape planning decisions. The Bill will give councils in England the power to force landlords to rent out commercial properties. It will also give councils new powers to take control of empty buildings through beefed-up compulsory purchase orders.</a:t>
            </a:r>
            <a:endParaRPr lang="en-GB" sz="22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23929194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F453F7-FC3F-46BC-801C-22E6B30961F7}"/>
              </a:ext>
            </a:extLst>
          </p:cNvPr>
          <p:cNvSpPr>
            <a:spLocks noGrp="1"/>
          </p:cNvSpPr>
          <p:nvPr>
            <p:ph idx="1"/>
          </p:nvPr>
        </p:nvSpPr>
        <p:spPr>
          <a:xfrm>
            <a:off x="838200" y="1244905"/>
            <a:ext cx="9638841" cy="5111827"/>
          </a:xfrm>
        </p:spPr>
        <p:txBody>
          <a:bodyPr>
            <a:normAutofit fontScale="92500" lnSpcReduction="10000"/>
          </a:bodyPr>
          <a:lstStyle/>
          <a:p>
            <a:r>
              <a:rPr lang="en-GB" sz="2200" b="1" dirty="0">
                <a:solidFill>
                  <a:srgbClr val="1F497D"/>
                </a:solidFill>
                <a:effectLst/>
                <a:latin typeface="Calibri" panose="020F0502020204030204" pitchFamily="34" charset="0"/>
                <a:ea typeface="Times New Roman" panose="02020603050405020304" pitchFamily="18" charset="0"/>
                <a:cs typeface="Calibri" panose="020F0502020204030204" pitchFamily="34" charset="0"/>
              </a:rPr>
              <a:t>Illegal Rentals and excess energy bills</a:t>
            </a:r>
            <a:endParaRPr lang="en-GB" sz="2200" b="1" dirty="0">
              <a:effectLst/>
              <a:latin typeface="Calibri" panose="020F0502020204030204" pitchFamily="34" charset="0"/>
              <a:ea typeface="Times New Roman" panose="02020603050405020304" pitchFamily="18" charset="0"/>
              <a:cs typeface="Calibri" panose="020F0502020204030204" pitchFamily="34" charset="0"/>
            </a:endParaRPr>
          </a:p>
          <a:p>
            <a:r>
              <a:rPr lang="en-GB" sz="2200" dirty="0">
                <a:solidFill>
                  <a:schemeClr val="bg2">
                    <a:lumMod val="10000"/>
                  </a:schemeClr>
                </a:solidFill>
                <a:effectLst/>
                <a:latin typeface="Calibri" panose="020F0502020204030204" pitchFamily="34" charset="0"/>
                <a:ea typeface="Times New Roman" panose="02020603050405020304" pitchFamily="18" charset="0"/>
                <a:cs typeface="Calibri" panose="020F0502020204030204" pitchFamily="34" charset="0"/>
              </a:rPr>
              <a:t>On 3rd May 2022 Generation Rent reported analysis by it of EPC data that found “[a] quarter of a million landlords are letting families live in homes that are so expensive to heat they are illegal to let out. </a:t>
            </a:r>
            <a:r>
              <a:rPr lang="en-GB" sz="2200" b="1" u="sng" dirty="0">
                <a:solidFill>
                  <a:schemeClr val="bg2">
                    <a:lumMod val="10000"/>
                  </a:schemeClr>
                </a:solidFill>
                <a:effectLst/>
                <a:latin typeface="Calibri" panose="020F0502020204030204" pitchFamily="34" charset="0"/>
                <a:ea typeface="Times New Roman" panose="02020603050405020304" pitchFamily="18" charset="0"/>
                <a:cs typeface="Calibri" panose="020F0502020204030204" pitchFamily="34" charset="0"/>
                <a:hlinkClick r:id="rId2">
                  <a:extLst>
                    <a:ext uri="{A12FA001-AC4F-418D-AE19-62706E023703}">
                      <ahyp:hlinkClr xmlns:ahyp="http://schemas.microsoft.com/office/drawing/2018/hyperlinkcolor" val="tx"/>
                    </a:ext>
                  </a:extLst>
                </a:hlinkClick>
              </a:rPr>
              <a:t>Recent research by JLL</a:t>
            </a:r>
            <a:r>
              <a:rPr lang="en-GB" sz="2200" dirty="0">
                <a:solidFill>
                  <a:schemeClr val="bg2">
                    <a:lumMod val="10000"/>
                  </a:schemeClr>
                </a:solidFill>
                <a:effectLst/>
                <a:latin typeface="Calibri" panose="020F0502020204030204" pitchFamily="34" charset="0"/>
                <a:ea typeface="Times New Roman" panose="02020603050405020304" pitchFamily="18" charset="0"/>
                <a:cs typeface="Calibri" panose="020F0502020204030204" pitchFamily="34" charset="0"/>
              </a:rPr>
              <a:t> found that following the increase in the energy price cap, the average energy bill for a Band G property is now £4,950 per year and £3,587 for a Band F home. For a home at the legal minimum of Band E, the average bill is £2,687. Upgrading a Band F home to the legal minimum would therefore save the average tenant £900 per year and upgrading a Band G home is worth £2,263. </a:t>
            </a:r>
            <a:r>
              <a:rPr lang="en-GB" sz="22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Illegal rentals costing tenants £321m extra in energy bills - Generation Rent</a:t>
            </a:r>
            <a:endParaRPr lang="en-GB" sz="22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endParaRPr>
          </a:p>
          <a:p>
            <a:r>
              <a:rPr lang="en-GB" sz="2200" b="1" dirty="0">
                <a:solidFill>
                  <a:srgbClr val="1F497D"/>
                </a:solidFill>
                <a:effectLst/>
                <a:latin typeface="Calibri" panose="020F0502020204030204" pitchFamily="34" charset="0"/>
                <a:ea typeface="Times New Roman" panose="02020603050405020304" pitchFamily="18" charset="0"/>
                <a:cs typeface="Calibri" panose="020F0502020204030204" pitchFamily="34" charset="0"/>
              </a:rPr>
              <a:t>Building Safety Act </a:t>
            </a:r>
            <a:endParaRPr lang="en-GB" sz="2200" b="1" dirty="0">
              <a:effectLst/>
              <a:latin typeface="Calibri" panose="020F0502020204030204" pitchFamily="34" charset="0"/>
              <a:ea typeface="Times New Roman" panose="02020603050405020304" pitchFamily="18" charset="0"/>
              <a:cs typeface="Calibri" panose="020F0502020204030204" pitchFamily="34" charset="0"/>
            </a:endParaRPr>
          </a:p>
          <a:p>
            <a:r>
              <a:rPr lang="en-GB" sz="2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Act removes the democratic filter for social housing tenants which is expected come into force within 6 months of the Bill receiving Royal Assent to 29 October 2022.  This new legislation amends the Housing Act 1996. Removal of the democratic filter will enable social housing complainants to escalate a complaint to the Housing Ombudsman Service directly once they have completed their landlord’s complaints process. Social housing will no longer have to make their complaint to a ‘designated person’ (MP, councillor or recognised tenant panel or wait eight weeks after the end of their landlords’ complaint process. </a:t>
            </a:r>
            <a:endParaRPr lang="en-GB" sz="2200" dirty="0">
              <a:effectLst/>
              <a:latin typeface="Calibri" panose="020F0502020204030204" pitchFamily="34" charset="0"/>
              <a:ea typeface="Times New Roman" panose="02020603050405020304" pitchFamily="18" charset="0"/>
              <a:cs typeface="Calibri" panose="020F0502020204030204" pitchFamily="34" charset="0"/>
            </a:endParaRPr>
          </a:p>
          <a:p>
            <a:endParaRPr lang="en-GB" dirty="0"/>
          </a:p>
        </p:txBody>
      </p:sp>
    </p:spTree>
    <p:extLst>
      <p:ext uri="{BB962C8B-B14F-4D97-AF65-F5344CB8AC3E}">
        <p14:creationId xmlns:p14="http://schemas.microsoft.com/office/powerpoint/2010/main" val="1857568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AE1C61-EA5C-4294-A7B0-81BBCA7E74B2}"/>
              </a:ext>
            </a:extLst>
          </p:cNvPr>
          <p:cNvSpPr>
            <a:spLocks noGrp="1"/>
          </p:cNvSpPr>
          <p:nvPr>
            <p:ph idx="1"/>
          </p:nvPr>
        </p:nvSpPr>
        <p:spPr>
          <a:xfrm>
            <a:off x="838200" y="1603683"/>
            <a:ext cx="10515600" cy="4554746"/>
          </a:xfrm>
        </p:spPr>
        <p:txBody>
          <a:bodyPr>
            <a:normAutofit fontScale="32500" lnSpcReduction="20000"/>
          </a:bodyPr>
          <a:lstStyle/>
          <a:p>
            <a:r>
              <a:rPr lang="en-GB" sz="8000"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rPr>
              <a:t>Index of Private rental prices</a:t>
            </a:r>
          </a:p>
          <a:p>
            <a:r>
              <a:rPr lang="en-GB" sz="7400" dirty="0">
                <a:solidFill>
                  <a:schemeClr val="bg2">
                    <a:lumMod val="10000"/>
                  </a:schemeClr>
                </a:solidFill>
                <a:effectLst/>
                <a:latin typeface="Calibri" panose="020F0502020204030204" pitchFamily="34" charset="0"/>
                <a:ea typeface="Times New Roman" panose="02020603050405020304" pitchFamily="18" charset="0"/>
              </a:rPr>
              <a:t>Private rental prices paid by tenants in the UK rose by 2.7% in the 12 months to April 2022, up from 2.4% in the 12 months to March 2022.</a:t>
            </a:r>
          </a:p>
          <a:p>
            <a:r>
              <a:rPr lang="en-GB" sz="7400" dirty="0">
                <a:solidFill>
                  <a:schemeClr val="bg2">
                    <a:lumMod val="10000"/>
                  </a:schemeClr>
                </a:solidFill>
                <a:effectLst/>
                <a:latin typeface="Calibri" panose="020F0502020204030204" pitchFamily="34" charset="0"/>
                <a:ea typeface="Times New Roman" panose="02020603050405020304" pitchFamily="18" charset="0"/>
              </a:rPr>
              <a:t>Private rental prices grew by 2.5% in England, 1.7% in Wales, and 2.9% in Scotland in the 12 months to April 2022.The East Midlands saw the highest annual growth in private rental prices (4.0%), while London saw the lowest (1.1%). London’s rental price growth in April 2022 (1.1%) remains the lowest of any of the English regions, despite a significant pick up in recent months. </a:t>
            </a:r>
          </a:p>
          <a:p>
            <a:r>
              <a:rPr lang="en-GB" sz="7400" dirty="0">
                <a:solidFill>
                  <a:schemeClr val="bg2">
                    <a:lumMod val="10000"/>
                  </a:schemeClr>
                </a:solidFill>
                <a:effectLst/>
                <a:latin typeface="Calibri" panose="020F0502020204030204" pitchFamily="34" charset="0"/>
                <a:ea typeface="Times New Roman" panose="02020603050405020304" pitchFamily="18" charset="0"/>
              </a:rPr>
              <a:t>This may be a continued reflection of a decrease in demand because of the coronavirus pandemic; for example, remote working has shifted housing preferences to mean workers no longer need to be close to offices. </a:t>
            </a:r>
            <a:r>
              <a:rPr lang="en-GB" sz="7400" u="none" strike="noStrike" dirty="0">
                <a:solidFill>
                  <a:srgbClr val="0070C0"/>
                </a:solidFill>
                <a:effectLst/>
                <a:latin typeface="Calibri" panose="020F0502020204030204" pitchFamily="34" charset="0"/>
                <a:ea typeface="Times New Roman" panose="02020603050405020304" pitchFamily="18" charset="0"/>
                <a:hlinkClick r:id="rId2">
                  <a:extLst>
                    <a:ext uri="{A12FA001-AC4F-418D-AE19-62706E023703}">
                      <ahyp:hlinkClr xmlns:ahyp="http://schemas.microsoft.com/office/drawing/2018/hyperlinkcolor" val="tx"/>
                    </a:ext>
                  </a:extLst>
                </a:hlinkClick>
              </a:rPr>
              <a:t>Index of Private Housing Rental Prices, UK - Office for National Statistics (ons.gov.uk)</a:t>
            </a:r>
            <a:r>
              <a:rPr lang="en-GB" sz="7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r>
              <a:rPr lang="en-GB" sz="7400" u="sng" dirty="0">
                <a:solidFill>
                  <a:srgbClr val="0070C0"/>
                </a:solidFill>
                <a:effectLst/>
                <a:latin typeface="Calibri" panose="020F050202020403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https://www.ons.gov.uk/economy/inflationandpriceindices/bulletins/indexofprivatehousingrentalprices/march2021</a:t>
            </a:r>
            <a:r>
              <a:rPr lang="en-GB" sz="7400" dirty="0">
                <a:solidFill>
                  <a:srgbClr val="0070C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GB" sz="7400" dirty="0">
              <a:solidFill>
                <a:srgbClr val="0070C0"/>
              </a:solidFill>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14262483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B6FD133-078B-43B5-8CC4-16DE8406098E}"/>
              </a:ext>
            </a:extLst>
          </p:cNvPr>
          <p:cNvSpPr>
            <a:spLocks noGrp="1"/>
          </p:cNvSpPr>
          <p:nvPr>
            <p:ph idx="1"/>
          </p:nvPr>
        </p:nvSpPr>
        <p:spPr>
          <a:xfrm>
            <a:off x="838200" y="1178804"/>
            <a:ext cx="10515600" cy="5045725"/>
          </a:xfrm>
        </p:spPr>
        <p:txBody>
          <a:bodyPr>
            <a:normAutofit fontScale="25000" lnSpcReduction="20000"/>
          </a:bodyPr>
          <a:lstStyle/>
          <a:p>
            <a:r>
              <a:rPr lang="en-GB" sz="8000" b="1" dirty="0">
                <a:solidFill>
                  <a:srgbClr val="1F497D"/>
                </a:solidFill>
                <a:effectLst/>
                <a:latin typeface="Calibri" panose="020F0502020204030204" pitchFamily="34" charset="0"/>
                <a:ea typeface="Times New Roman" panose="02020603050405020304" pitchFamily="18" charset="0"/>
              </a:rPr>
              <a:t>English Private Landlord Survey</a:t>
            </a:r>
          </a:p>
          <a:p>
            <a:pPr marL="0" indent="0">
              <a:buNone/>
            </a:pPr>
            <a:r>
              <a:rPr lang="en-GB" sz="80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There are approximately 3.9 million live deposits registered with one of the three government-backed Tenancy Deposit Protection (TDP) schemes that operate in England. It is estimated that the TDP schemes cover between 59 per cent to 77 per cent of households in the private rented sector.</a:t>
            </a:r>
            <a:endParaRPr lang="en-GB" sz="80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pPr>
            <a:r>
              <a:rPr lang="en-GB" sz="80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Over two-thirds (67 per cent) of landlords who evicted tenants or asked them to leave in the last year gave their tenants a section 21 notice. One in four (25 per cent) gave a section 8 notice. Over one-quarter (27 per cent) said they asked their tenants to leave informally, and one in twenty (5 per cent) offered to pay the tenants to leave.</a:t>
            </a:r>
            <a:r>
              <a:rPr lang="en-GB" sz="8000" dirty="0">
                <a:effectLst/>
                <a:latin typeface="Calibri" panose="020F0502020204030204" pitchFamily="34" charset="0"/>
                <a:ea typeface="Times New Roman" panose="02020603050405020304" pitchFamily="18" charset="0"/>
                <a:cs typeface="Calibri" panose="020F0502020204030204" pitchFamily="34" charset="0"/>
              </a:rPr>
              <a:t> </a:t>
            </a:r>
            <a:r>
              <a:rPr lang="en-GB" sz="80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English Private Landlord Survey 2021: Main report (publishing.service.gov.uk)</a:t>
            </a:r>
            <a:r>
              <a:rPr lang="en-GB" sz="8000" dirty="0">
                <a:effectLst/>
                <a:latin typeface="Calibri" panose="020F0502020204030204" pitchFamily="34" charset="0"/>
                <a:ea typeface="Times New Roman" panose="02020603050405020304" pitchFamily="18" charset="0"/>
                <a:cs typeface="Calibri" panose="020F0502020204030204" pitchFamily="34" charset="0"/>
              </a:rPr>
              <a:t> </a:t>
            </a:r>
          </a:p>
          <a:p>
            <a:r>
              <a:rPr lang="en-GB" sz="8000" b="1" dirty="0">
                <a:solidFill>
                  <a:srgbClr val="1F497D"/>
                </a:solidFill>
                <a:effectLst/>
                <a:latin typeface="Calibri" panose="020F0502020204030204" pitchFamily="34" charset="0"/>
                <a:ea typeface="Times New Roman" panose="02020603050405020304" pitchFamily="18" charset="0"/>
              </a:rPr>
              <a:t>NRLA property Passports for substandard housing</a:t>
            </a:r>
          </a:p>
          <a:p>
            <a:pPr marL="0" indent="0">
              <a:buNone/>
            </a:pPr>
            <a:r>
              <a:rPr lang="en-GB" sz="80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On 24th May 2022 the National Residential Landlords Association called for the introduction of property passports “to help landlords prove their homes are compliant and tenants identify decent and safe housing”. Under plans devised by the NRLA, such passports would certify that a property met all legal standards. Each passport would list improvements made to properties and contain copies of all safety certificates. Tenants would be able to access the passport online. Local authorities would be able to conduct spot checks to verify the passport was a true record of the state of the property.</a:t>
            </a:r>
            <a:r>
              <a:rPr lang="en-GB" sz="8000" spc="35" dirty="0">
                <a:solidFill>
                  <a:srgbClr val="161616"/>
                </a:solidFill>
                <a:effectLst/>
                <a:latin typeface="Calibri" panose="020F0502020204030204" pitchFamily="34" charset="0"/>
                <a:ea typeface="Times New Roman" panose="02020603050405020304" pitchFamily="18" charset="0"/>
                <a:cs typeface="Calibri" panose="020F0502020204030204" pitchFamily="34" charset="0"/>
              </a:rPr>
              <a:t> the vast majority of private landlords already provide decent housing. 88 per cent of private rented properties in England have none of the most serious ‘Category One’ hazards whilst almost 94 per cent have no damp problems. Most (83 per cent) private renters are satisfied with their accommodation, a higher proportion than in the social rented sector.</a:t>
            </a:r>
            <a:r>
              <a:rPr lang="en-GB" sz="8000" dirty="0">
                <a:effectLst/>
                <a:latin typeface="Calibri" panose="020F0502020204030204" pitchFamily="34" charset="0"/>
                <a:ea typeface="Times New Roman" panose="02020603050405020304" pitchFamily="18" charset="0"/>
                <a:cs typeface="Calibri" panose="020F0502020204030204" pitchFamily="34" charset="0"/>
              </a:rPr>
              <a:t> </a:t>
            </a:r>
            <a:r>
              <a:rPr lang="en-GB" sz="80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3"/>
              </a:rPr>
              <a:t>NRLA calls for property passports to crackdown on sub-standard housing | NRLA</a:t>
            </a:r>
            <a:endParaRPr lang="en-GB" sz="8000" dirty="0">
              <a:effectLst/>
              <a:latin typeface="Calibri" panose="020F0502020204030204" pitchFamily="34" charset="0"/>
              <a:ea typeface="Times New Roman" panose="02020603050405020304" pitchFamily="18" charset="0"/>
              <a:cs typeface="Calibri" panose="020F0502020204030204" pitchFamily="34" charset="0"/>
            </a:endParaRPr>
          </a:p>
          <a:p>
            <a:endParaRPr lang="en-GB" dirty="0"/>
          </a:p>
        </p:txBody>
      </p:sp>
    </p:spTree>
    <p:extLst>
      <p:ext uri="{BB962C8B-B14F-4D97-AF65-F5344CB8AC3E}">
        <p14:creationId xmlns:p14="http://schemas.microsoft.com/office/powerpoint/2010/main" val="321492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EEEE5C-9AD4-41A3-8C93-155345C85605}"/>
              </a:ext>
            </a:extLst>
          </p:cNvPr>
          <p:cNvSpPr>
            <a:spLocks noGrp="1"/>
          </p:cNvSpPr>
          <p:nvPr>
            <p:ph idx="1"/>
          </p:nvPr>
        </p:nvSpPr>
        <p:spPr>
          <a:xfrm>
            <a:off x="838200" y="1123720"/>
            <a:ext cx="10515600" cy="5221995"/>
          </a:xfrm>
        </p:spPr>
        <p:txBody>
          <a:bodyPr>
            <a:normAutofit fontScale="70000" lnSpcReduction="20000"/>
          </a:bodyPr>
          <a:lstStyle/>
          <a:p>
            <a:r>
              <a:rPr lang="en-GB" sz="2900" b="1" spc="35" dirty="0">
                <a:solidFill>
                  <a:srgbClr val="1F497D"/>
                </a:solidFill>
                <a:effectLst/>
                <a:latin typeface="Calibri" panose="020F0502020204030204" pitchFamily="34" charset="0"/>
                <a:ea typeface="Times New Roman" panose="02020603050405020304" pitchFamily="18" charset="0"/>
                <a:cs typeface="Calibri" panose="020F0502020204030204" pitchFamily="34" charset="0"/>
              </a:rPr>
              <a:t>Rental shortage leads to tenant bidding wars. BBC News</a:t>
            </a:r>
          </a:p>
          <a:p>
            <a:pPr marL="0" indent="0">
              <a:buNone/>
            </a:pPr>
            <a:r>
              <a:rPr lang="en-GB" sz="2900" dirty="0">
                <a:solidFill>
                  <a:srgbClr val="212121"/>
                </a:solidFill>
                <a:effectLst/>
                <a:latin typeface="Calibri" panose="020F0502020204030204" pitchFamily="34" charset="0"/>
                <a:ea typeface="Times New Roman" panose="02020603050405020304" pitchFamily="18" charset="0"/>
                <a:cs typeface="Calibri" panose="020F0502020204030204" pitchFamily="34" charset="0"/>
              </a:rPr>
              <a:t>On 6th June 2022 BBC News reported a survey by Property mark that found “on average, letting agents have seen the number of available rentals on their books halve, from over 30 to just 15”. The shortage of available homes, it is said, is pushing up monthly rents, deposits and leading to bidding wars. </a:t>
            </a:r>
            <a:r>
              <a:rPr lang="en-GB" sz="2900" dirty="0">
                <a:solidFill>
                  <a:srgbClr val="141414"/>
                </a:solidFill>
                <a:effectLst/>
                <a:latin typeface="Calibri" panose="020F0502020204030204" pitchFamily="34" charset="0"/>
                <a:ea typeface="Times New Roman" panose="02020603050405020304" pitchFamily="18" charset="0"/>
                <a:cs typeface="Calibri" panose="020F0502020204030204" pitchFamily="34" charset="0"/>
              </a:rPr>
              <a:t>Last month, the annual rental survey from website Rightmove found that asking rents are already at their highest ever level, and up 11% year-on-year to £1088 per month outside the capital.</a:t>
            </a:r>
            <a:r>
              <a:rPr lang="en-GB" sz="2900" dirty="0">
                <a:effectLst/>
                <a:latin typeface="Calibri" panose="020F0502020204030204" pitchFamily="34" charset="0"/>
                <a:ea typeface="Times New Roman" panose="02020603050405020304" pitchFamily="18" charset="0"/>
                <a:cs typeface="Calibri" panose="020F0502020204030204" pitchFamily="34" charset="0"/>
              </a:rPr>
              <a:t> </a:t>
            </a:r>
            <a:r>
              <a:rPr lang="en-GB" sz="29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2"/>
              </a:rPr>
              <a:t>Shortage of homes to rent leads to tenant bidding wars - BBC News</a:t>
            </a:r>
            <a:endParaRPr lang="en-GB" sz="2900" dirty="0">
              <a:effectLst/>
              <a:latin typeface="Calibri" panose="020F0502020204030204" pitchFamily="34" charset="0"/>
              <a:ea typeface="Times New Roman" panose="02020603050405020304" pitchFamily="18" charset="0"/>
              <a:cs typeface="Calibri" panose="020F0502020204030204" pitchFamily="34" charset="0"/>
            </a:endParaRPr>
          </a:p>
          <a:p>
            <a:endParaRPr lang="en-GB" sz="2900" b="1" dirty="0">
              <a:solidFill>
                <a:srgbClr val="1F497D"/>
              </a:solidFill>
              <a:effectLst/>
              <a:latin typeface="Calibri" panose="020F0502020204030204" pitchFamily="34" charset="0"/>
              <a:ea typeface="Times New Roman" panose="02020603050405020304" pitchFamily="18" charset="0"/>
              <a:cs typeface="Calibri" panose="020F0502020204030204" pitchFamily="34" charset="0"/>
            </a:endParaRPr>
          </a:p>
          <a:p>
            <a:r>
              <a:rPr lang="en-GB" sz="2900" b="1" dirty="0">
                <a:solidFill>
                  <a:srgbClr val="1F497D"/>
                </a:solidFill>
                <a:effectLst/>
                <a:latin typeface="Calibri" panose="020F0502020204030204" pitchFamily="34" charset="0"/>
                <a:ea typeface="Times New Roman" panose="02020603050405020304" pitchFamily="18" charset="0"/>
                <a:cs typeface="Calibri" panose="020F0502020204030204" pitchFamily="34" charset="0"/>
              </a:rPr>
              <a:t>Fire safety guidance for high rise homes (amendments) </a:t>
            </a:r>
            <a:endParaRPr lang="en-GB" sz="2900" b="1"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tabLst>
                <a:tab pos="2637155" algn="ctr"/>
                <a:tab pos="5274310" algn="r"/>
              </a:tabLst>
            </a:pPr>
            <a:r>
              <a:rPr lang="en-GB" sz="2900" dirty="0">
                <a:solidFill>
                  <a:srgbClr val="0B0C0C"/>
                </a:solidFill>
                <a:effectLst/>
                <a:latin typeface="Calibri" panose="020F0502020204030204" pitchFamily="34" charset="0"/>
                <a:ea typeface="Times New Roman" panose="02020603050405020304" pitchFamily="18" charset="0"/>
                <a:cs typeface="Calibri" panose="020F0502020204030204" pitchFamily="34" charset="0"/>
              </a:rPr>
              <a:t>All new residential buildings over 11m will now have to include a Secure Information Box that will give fire and rescue services access to important details about a building in the event of a fire. </a:t>
            </a:r>
            <a:endParaRPr lang="en-GB" sz="29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tabLst>
                <a:tab pos="2637155" algn="ctr"/>
                <a:tab pos="5274310" algn="r"/>
              </a:tabLst>
            </a:pPr>
            <a:r>
              <a:rPr lang="en-GB" sz="2900" dirty="0">
                <a:solidFill>
                  <a:srgbClr val="0B0C0C"/>
                </a:solidFill>
                <a:effectLst/>
                <a:latin typeface="Calibri" panose="020F0502020204030204" pitchFamily="34" charset="0"/>
                <a:ea typeface="Times New Roman" panose="02020603050405020304" pitchFamily="18" charset="0"/>
                <a:cs typeface="Calibri" panose="020F0502020204030204" pitchFamily="34" charset="0"/>
              </a:rPr>
              <a:t>New residential developments over 18m will also have to incorporate an Evacuation Alert System to help fire and rescue services inform residents of a change in evacuation strategy, during an incident.</a:t>
            </a:r>
            <a:endParaRPr lang="en-GB" sz="2900" dirty="0">
              <a:effectLst/>
              <a:latin typeface="Calibri" panose="020F0502020204030204" pitchFamily="34" charset="0"/>
              <a:ea typeface="Times New Roman" panose="02020603050405020304" pitchFamily="18" charset="0"/>
              <a:cs typeface="Calibri" panose="020F0502020204030204" pitchFamily="34" charset="0"/>
            </a:endParaRPr>
          </a:p>
          <a:p>
            <a:pPr marL="0" indent="0">
              <a:buNone/>
              <a:tabLst>
                <a:tab pos="2637155" algn="ctr"/>
                <a:tab pos="5274310" algn="r"/>
              </a:tabLst>
            </a:pPr>
            <a:r>
              <a:rPr lang="en-GB" sz="2900" dirty="0">
                <a:solidFill>
                  <a:srgbClr val="0B0C0C"/>
                </a:solidFill>
                <a:effectLst/>
                <a:latin typeface="Calibri" panose="020F0502020204030204" pitchFamily="34" charset="0"/>
                <a:ea typeface="Times New Roman" panose="02020603050405020304" pitchFamily="18" charset="0"/>
                <a:cs typeface="Calibri" panose="020F0502020204030204" pitchFamily="34" charset="0"/>
              </a:rPr>
              <a:t>In addition, the government has introduced tougher standards for external wall materials on new medium-rise blocks of flats. The government </a:t>
            </a:r>
            <a:r>
              <a:rPr lang="en-GB" sz="2900" u="none" strike="noStrik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hlinkClick r:id="rId3"/>
              </a:rPr>
              <a:t>previously announced</a:t>
            </a:r>
            <a:r>
              <a:rPr lang="en-GB" sz="29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GB" sz="2900" dirty="0">
                <a:solidFill>
                  <a:srgbClr val="0B0C0C"/>
                </a:solidFill>
                <a:effectLst/>
                <a:latin typeface="Calibri" panose="020F0502020204030204" pitchFamily="34" charset="0"/>
                <a:ea typeface="Times New Roman" panose="02020603050405020304" pitchFamily="18" charset="0"/>
                <a:cs typeface="Calibri" panose="020F0502020204030204" pitchFamily="34" charset="0"/>
              </a:rPr>
              <a:t>a ban on the use of combustible materials in and on the external walls of new blocks of flats over 18m, in England – as well as hospitals, student accommodation and dormitories in boarding schools. </a:t>
            </a:r>
            <a:endParaRPr lang="en-GB" sz="2900" dirty="0">
              <a:effectLst/>
              <a:latin typeface="Calibri" panose="020F0502020204030204" pitchFamily="34" charset="0"/>
              <a:ea typeface="Times New Roman" panose="02020603050405020304" pitchFamily="18" charset="0"/>
              <a:cs typeface="Calibri" panose="020F0502020204030204" pitchFamily="34" charset="0"/>
            </a:endParaRPr>
          </a:p>
          <a:p>
            <a:pPr marL="180340">
              <a:tabLst>
                <a:tab pos="2637155" algn="ctr"/>
                <a:tab pos="5274310" algn="r"/>
              </a:tabLst>
            </a:pPr>
            <a:r>
              <a:rPr lang="en-GB" sz="2900" u="sng" dirty="0">
                <a:solidFill>
                  <a:srgbClr val="0000FF"/>
                </a:solidFill>
                <a:effectLst/>
                <a:latin typeface="Calibri" panose="020F0502020204030204" pitchFamily="34" charset="0"/>
                <a:ea typeface="Times New Roman" panose="02020603050405020304" pitchFamily="18" charset="0"/>
                <a:cs typeface="Calibri" panose="020F0502020204030204" pitchFamily="34" charset="0"/>
                <a:hlinkClick r:id="rId4"/>
              </a:rPr>
              <a:t>Fire safety guidance strengthened for new high-rise homes  - GOV.UK (www.gov.uk)</a:t>
            </a:r>
            <a:endParaRPr lang="en-GB" sz="2900" dirty="0">
              <a:effectLst/>
              <a:latin typeface="Calibri" panose="020F0502020204030204" pitchFamily="34" charset="0"/>
              <a:ea typeface="Times New Roman" panose="02020603050405020304" pitchFamily="18" charset="0"/>
              <a:cs typeface="Calibri" panose="020F0502020204030204" pitchFamily="34" charset="0"/>
            </a:endParaRPr>
          </a:p>
          <a:p>
            <a:endParaRPr lang="en-GB" dirty="0"/>
          </a:p>
        </p:txBody>
      </p:sp>
    </p:spTree>
    <p:extLst>
      <p:ext uri="{BB962C8B-B14F-4D97-AF65-F5344CB8AC3E}">
        <p14:creationId xmlns:p14="http://schemas.microsoft.com/office/powerpoint/2010/main" val="22818847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328281-8B03-4C08-9D78-7AE98A701BE2}"/>
              </a:ext>
            </a:extLst>
          </p:cNvPr>
          <p:cNvSpPr>
            <a:spLocks noGrp="1"/>
          </p:cNvSpPr>
          <p:nvPr>
            <p:ph type="title"/>
          </p:nvPr>
        </p:nvSpPr>
        <p:spPr>
          <a:xfrm>
            <a:off x="838200" y="121186"/>
            <a:ext cx="3216007" cy="793214"/>
          </a:xfrm>
        </p:spPr>
        <p:txBody>
          <a:bodyPr>
            <a:normAutofit/>
          </a:bodyPr>
          <a:lstStyle/>
          <a:p>
            <a:r>
              <a:rPr lang="en-GB" sz="2400" dirty="0"/>
              <a:t>Renters reform Bill </a:t>
            </a:r>
          </a:p>
        </p:txBody>
      </p:sp>
      <p:sp>
        <p:nvSpPr>
          <p:cNvPr id="3" name="Content Placeholder 2">
            <a:extLst>
              <a:ext uri="{FF2B5EF4-FFF2-40B4-BE49-F238E27FC236}">
                <a16:creationId xmlns:a16="http://schemas.microsoft.com/office/drawing/2014/main" id="{D23FD04A-AE22-4B0A-A8FB-76FEC1932DD1}"/>
              </a:ext>
            </a:extLst>
          </p:cNvPr>
          <p:cNvSpPr>
            <a:spLocks noGrp="1"/>
          </p:cNvSpPr>
          <p:nvPr>
            <p:ph idx="1"/>
          </p:nvPr>
        </p:nvSpPr>
        <p:spPr>
          <a:xfrm>
            <a:off x="838200" y="727114"/>
            <a:ext cx="9837145" cy="5640635"/>
          </a:xfrm>
        </p:spPr>
        <p:txBody>
          <a:bodyPr>
            <a:normAutofit fontScale="25000" lnSpcReduction="20000"/>
          </a:bodyPr>
          <a:lstStyle/>
          <a:p>
            <a:pPr algn="ctr"/>
            <a:endParaRPr lang="en-GB" dirty="0"/>
          </a:p>
          <a:p>
            <a:r>
              <a:rPr lang="en-GB" sz="5600" dirty="0">
                <a:solidFill>
                  <a:schemeClr val="bg2">
                    <a:lumMod val="10000"/>
                  </a:schemeClr>
                </a:solidFill>
                <a:effectLst/>
                <a:latin typeface="Arial" panose="020B0604020202020204" pitchFamily="34" charset="0"/>
                <a:ea typeface="Times New Roman" panose="02020603050405020304" pitchFamily="18" charset="0"/>
              </a:rPr>
              <a:t>The Renters’ Reform Bill was originally announced in the Queen’s Speech on 19 December 2019. </a:t>
            </a:r>
          </a:p>
          <a:p>
            <a:r>
              <a:rPr lang="en-GB" sz="5600" dirty="0">
                <a:solidFill>
                  <a:schemeClr val="bg2">
                    <a:lumMod val="10000"/>
                  </a:schemeClr>
                </a:solidFill>
                <a:effectLst/>
                <a:latin typeface="Arial" panose="020B0604020202020204" pitchFamily="34" charset="0"/>
                <a:ea typeface="Times New Roman" panose="02020603050405020304" pitchFamily="18" charset="0"/>
              </a:rPr>
              <a:t>The Renters Reform Bill intends to give tenants in the Private Rent Sector (PRS) stronger powers to ‘challenge poor practice and unjustified rent increases. </a:t>
            </a:r>
            <a:endParaRPr lang="en-GB" sz="5600" b="1"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endParaRPr>
          </a:p>
          <a:p>
            <a:r>
              <a:rPr lang="en-GB" sz="5600" b="1" dirty="0">
                <a:solidFill>
                  <a:srgbClr val="00B050"/>
                </a:solidFill>
                <a:effectLst/>
                <a:latin typeface="Arial" panose="020B0604020202020204" pitchFamily="34" charset="0"/>
                <a:ea typeface="Times New Roman" panose="02020603050405020304" pitchFamily="18" charset="0"/>
                <a:cs typeface="Arial" panose="020B0604020202020204" pitchFamily="34" charset="0"/>
              </a:rPr>
              <a:t>At a glance, the proposals for to reform the PRS </a:t>
            </a:r>
            <a:endParaRPr lang="en-GB" sz="5600" dirty="0">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GB" sz="6400" b="1"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Removing Section 21 </a:t>
            </a:r>
            <a:r>
              <a:rPr lang="en-GB" sz="6400"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(Housing Act (1988)) ending so-called no-fault evictions </a:t>
            </a:r>
            <a:endParaRPr lang="en-GB" sz="64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GB" sz="6400" b="1"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Introducing the Decent Homes Standard to the PRS  </a:t>
            </a:r>
            <a:endParaRPr lang="en-GB" sz="6400" b="1"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GB" sz="6400" b="1"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Make it illegal for landlords to refuse to rent to people who receive benefits or families with children</a:t>
            </a:r>
            <a:endParaRPr lang="en-GB" sz="6400" b="1"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GB" sz="6400" b="1"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Allow tenants the right to ask to keep a pet i</a:t>
            </a:r>
            <a:r>
              <a:rPr lang="en-GB" sz="6400"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n their home and landlords to consider the request  without unreasonable refuse. </a:t>
            </a:r>
            <a:endParaRPr lang="en-GB" sz="64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GB" sz="6400" b="1"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Scraping the arbitrary rent review clause </a:t>
            </a:r>
            <a:r>
              <a:rPr lang="en-GB" sz="6400"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which will restrict tribunals from increasing rent and allow tenants to be repaid rent for living in non-decent homes</a:t>
            </a:r>
            <a:endParaRPr lang="en-GB" sz="64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GB" sz="6400" b="1"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Moving  all PRS tenants onto a single system of periodic tenancies </a:t>
            </a:r>
            <a:r>
              <a:rPr lang="en-GB" sz="6400"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which will mean that a tenancy can only be ended by the tenant or where a landlord has a valid reason as defined in law. </a:t>
            </a:r>
            <a:endParaRPr lang="en-GB" sz="64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GB" sz="6400" b="1"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Introducing measures to help responsible landlords to gain possession </a:t>
            </a:r>
            <a:r>
              <a:rPr lang="en-GB" sz="6400"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of their properties efficiently from anti-social tenants and allow landlords to sell their properties when they need to. </a:t>
            </a:r>
            <a:endParaRPr lang="en-GB" sz="64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GB" sz="6400" b="1"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Double Notice periods </a:t>
            </a:r>
            <a:r>
              <a:rPr lang="en-GB" sz="6400"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for rent increases with tenants given stronger powers to challenge them if they feel the rises are unjustified</a:t>
            </a:r>
            <a:endParaRPr lang="en-GB" sz="64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GB" sz="6400" b="1"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Give local authorities stronger powers</a:t>
            </a:r>
            <a:r>
              <a:rPr lang="en-GB" sz="6400"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 to tackle landlords with increased fines for serious offences</a:t>
            </a:r>
            <a:endParaRPr lang="en-GB" sz="64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GB" sz="6400" b="1"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Create a new Private Renters’ Ombudsman to solve disputes </a:t>
            </a:r>
            <a:endParaRPr lang="en-GB" sz="6400" b="1"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algn="just"/>
            <a:r>
              <a:rPr lang="en-GB" sz="6400" b="1"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Introduce a new property portal </a:t>
            </a:r>
            <a:r>
              <a:rPr lang="en-GB" sz="6400" dirty="0">
                <a:solidFill>
                  <a:schemeClr val="bg2">
                    <a:lumMod val="10000"/>
                  </a:schemeClr>
                </a:solidFill>
                <a:effectLst/>
                <a:latin typeface="Arial" panose="020B0604020202020204" pitchFamily="34" charset="0"/>
                <a:ea typeface="Times New Roman" panose="02020603050405020304" pitchFamily="18" charset="0"/>
                <a:cs typeface="Arial" panose="020B0604020202020204" pitchFamily="34" charset="0"/>
              </a:rPr>
              <a:t>to help landlords understand their responsibilities and for tenants to have the information they need to take action against a rogue landlord.</a:t>
            </a:r>
            <a:endParaRPr lang="en-GB" sz="6400" dirty="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endParaRPr>
          </a:p>
          <a:p>
            <a:pPr marL="0" indent="0" algn="just">
              <a:buNone/>
            </a:pPr>
            <a:endParaRPr lang="en-GB" sz="560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GB" dirty="0"/>
          </a:p>
          <a:p>
            <a:pPr marL="0" indent="0" algn="ctr">
              <a:buNone/>
            </a:pPr>
            <a:endParaRPr lang="en-GB" dirty="0"/>
          </a:p>
        </p:txBody>
      </p:sp>
    </p:spTree>
    <p:extLst>
      <p:ext uri="{BB962C8B-B14F-4D97-AF65-F5344CB8AC3E}">
        <p14:creationId xmlns:p14="http://schemas.microsoft.com/office/powerpoint/2010/main" val="3409949425"/>
      </p:ext>
    </p:extLst>
  </p:cSld>
  <p:clrMapOvr>
    <a:masterClrMapping/>
  </p:clrMapOvr>
</p:sld>
</file>

<file path=ppt/theme/theme1.xml><?xml version="1.0" encoding="utf-8"?>
<a:theme xmlns:a="http://schemas.openxmlformats.org/drawingml/2006/main" name="Office Theme">
  <a:themeElements>
    <a:clrScheme name="Custom 1">
      <a:dk1>
        <a:srgbClr val="003366"/>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BB513BD579BF4FAC6B5580372F2F7E" ma:contentTypeVersion="12" ma:contentTypeDescription="Create a new document." ma:contentTypeScope="" ma:versionID="825220b275ae27ac51bcca61e596a08d">
  <xsd:schema xmlns:xsd="http://www.w3.org/2001/XMLSchema" xmlns:xs="http://www.w3.org/2001/XMLSchema" xmlns:p="http://schemas.microsoft.com/office/2006/metadata/properties" xmlns:ns3="2a4cc58a-d66d-45cf-b590-f56250971858" xmlns:ns4="46c37b34-2409-4c5e-90c0-b948f1353365" targetNamespace="http://schemas.microsoft.com/office/2006/metadata/properties" ma:root="true" ma:fieldsID="35fe7b5627b822305097cbd2168a9121" ns3:_="" ns4:_="">
    <xsd:import namespace="2a4cc58a-d66d-45cf-b590-f56250971858"/>
    <xsd:import namespace="46c37b34-2409-4c5e-90c0-b948f1353365"/>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a4cc58a-d66d-45cf-b590-f562509718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6c37b34-2409-4c5e-90c0-b948f135336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8ADC5A-807F-42B2-92C7-50F51D6D3270}">
  <ds:schemaRefs>
    <ds:schemaRef ds:uri="http://purl.org/dc/dcmitype/"/>
    <ds:schemaRef ds:uri="46c37b34-2409-4c5e-90c0-b948f1353365"/>
    <ds:schemaRef ds:uri="http://purl.org/dc/elements/1.1/"/>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2a4cc58a-d66d-45cf-b590-f56250971858"/>
    <ds:schemaRef ds:uri="http://schemas.microsoft.com/office/2006/metadata/properties"/>
  </ds:schemaRefs>
</ds:datastoreItem>
</file>

<file path=customXml/itemProps2.xml><?xml version="1.0" encoding="utf-8"?>
<ds:datastoreItem xmlns:ds="http://schemas.openxmlformats.org/officeDocument/2006/customXml" ds:itemID="{EC552A82-D88C-439A-AA03-07F21C8631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a4cc58a-d66d-45cf-b590-f56250971858"/>
    <ds:schemaRef ds:uri="46c37b34-2409-4c5e-90c0-b948f13533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8AC92BE-7F65-4AD4-9C31-5651DA116B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1913</TotalTime>
  <Words>2064</Words>
  <Application>Microsoft Office PowerPoint</Application>
  <PresentationFormat>Widescreen</PresentationFormat>
  <Paragraphs>52</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Times New Roman</vt:lpstr>
      <vt:lpstr>Office Theme</vt:lpstr>
      <vt:lpstr>Private Renters Forum.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Renters reform Bill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creator>Mike Pickin</dc:creator>
  <cp:lastModifiedBy>Jo Ellis</cp:lastModifiedBy>
  <cp:revision>100</cp:revision>
  <dcterms:created xsi:type="dcterms:W3CDTF">2020-02-07T11:14:16Z</dcterms:created>
  <dcterms:modified xsi:type="dcterms:W3CDTF">2022-07-26T15:48:52Z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0x01010047BB513BD579BF4FAC6B5580372F2F7E</vt:lpwstr>
  </property>
</Properties>
</file>