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6"/>
  </p:sldMasterIdLst>
  <p:notesMasterIdLst>
    <p:notesMasterId r:id="rId9"/>
  </p:notesMasterIdLst>
  <p:sldIdLst>
    <p:sldId id="260" r:id="rId7"/>
    <p:sldId id="258" r:id="rId8"/>
  </p:sldIdLst>
  <p:sldSz cx="9144000" cy="6858000" type="screen4x3"/>
  <p:notesSz cx="6742113" cy="98520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3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ACFEAC"/>
    <a:srgbClr val="339933"/>
    <a:srgbClr val="FFCC00"/>
    <a:srgbClr val="FFFF99"/>
    <a:srgbClr val="FFCC66"/>
    <a:srgbClr val="FFAFA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7DE3BA-1344-4C57-B29E-A3C5EFC2D55D}" v="1" dt="2023-06-09T08:52:09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6" autoAdjust="0"/>
    <p:restoredTop sz="94505" autoAdjust="0"/>
  </p:normalViewPr>
  <p:slideViewPr>
    <p:cSldViewPr>
      <p:cViewPr varScale="1">
        <p:scale>
          <a:sx n="100" d="100"/>
          <a:sy n="100" d="100"/>
        </p:scale>
        <p:origin x="477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48" y="-96"/>
      </p:cViewPr>
      <p:guideLst>
        <p:guide orient="horz" pos="3103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gum Umme DWP Partnership Manager" userId="adb51f7a-056e-4f30-b22e-6c47b0ffdc6e" providerId="ADAL" clId="{607DE3BA-1344-4C57-B29E-A3C5EFC2D55D}"/>
    <pc:docChg chg="modSld">
      <pc:chgData name="Begum Umme DWP Partnership Manager" userId="adb51f7a-056e-4f30-b22e-6c47b0ffdc6e" providerId="ADAL" clId="{607DE3BA-1344-4C57-B29E-A3C5EFC2D55D}" dt="2023-06-09T08:52:12.168" v="4" actId="20577"/>
      <pc:docMkLst>
        <pc:docMk/>
      </pc:docMkLst>
      <pc:sldChg chg="modSp mod">
        <pc:chgData name="Begum Umme DWP Partnership Manager" userId="adb51f7a-056e-4f30-b22e-6c47b0ffdc6e" providerId="ADAL" clId="{607DE3BA-1344-4C57-B29E-A3C5EFC2D55D}" dt="2023-06-09T08:52:12.168" v="4" actId="20577"/>
        <pc:sldMkLst>
          <pc:docMk/>
          <pc:sldMk cId="0" sldId="258"/>
        </pc:sldMkLst>
        <pc:spChg chg="mod">
          <ac:chgData name="Begum Umme DWP Partnership Manager" userId="adb51f7a-056e-4f30-b22e-6c47b0ffdc6e" providerId="ADAL" clId="{607DE3BA-1344-4C57-B29E-A3C5EFC2D55D}" dt="2023-06-09T08:52:12.168" v="4" actId="20577"/>
          <ac:spMkLst>
            <pc:docMk/>
            <pc:sldMk cId="0" sldId="258"/>
            <ac:spMk id="37" creationId="{C5067CC2-CE2F-18DE-4F8F-0480A3DB15E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4727E5F-0252-7DD1-D68D-A526831BC79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5" tIns="45532" rIns="91065" bIns="45532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4ECC192-4474-45C3-6937-C3D5D18AC6A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24175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5" tIns="45532" rIns="91065" bIns="455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E7AC784-BACE-4579-9A26-99EC402E6A69}" type="datetimeFigureOut">
              <a:rPr lang="en-GB"/>
              <a:pPr>
                <a:defRPr/>
              </a:pPr>
              <a:t>09/06/2023</a:t>
            </a:fld>
            <a:endParaRPr lang="en-GB" dirty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E27946E-8FD7-C3F6-5164-76C0AE89AF0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39775"/>
            <a:ext cx="4926013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1707BA8-DDB1-E7A7-CDCA-4895298A6B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79950"/>
            <a:ext cx="5392737" cy="4432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5" tIns="45532" rIns="91065" bIns="455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6FC4B09C-1B99-A174-1171-0232EA2C84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8313"/>
            <a:ext cx="2924175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5" tIns="45532" rIns="91065" bIns="45532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8132B203-2429-1E39-1A1B-3912B4510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58313"/>
            <a:ext cx="2924175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65" tIns="45532" rIns="91065" bIns="455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6FBD06-C07C-4DCB-ACC9-77D1463AE4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FCE2CBE9-D279-66D6-D8D1-2BB9549D89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32C12621-30D4-2B20-7D53-06FC1035E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1435617-B624-00B6-271C-CEAD0B31E7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7013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7013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833E75-BCD2-417A-9FB3-E72925F75093}" type="slidenum">
              <a:rPr lang="en-GB" altLang="en-US" sz="1200" smtClean="0"/>
              <a:pPr/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8A46B-B105-30AC-A998-4DAC0D1B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A43CB-89B2-E845-783E-11A5FF32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1BD86-1C99-B797-3B89-FC3C545C2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C2D6-E47F-4629-BE17-4E4CB98B3B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22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C008F-1709-337C-4E00-AE8D695A7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4BAB4-C500-5E1B-79B2-A32C849D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36788-F7AE-6827-2066-54C1D9F1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2EC88-C1D0-4CA3-98A7-4307A18EFF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006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47273-ABD0-4B26-22F5-1A606F7A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1F0F3-862E-CEC4-2EB5-240909BEC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10030-E741-C944-DB5D-1D83A333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504DF-B798-405A-94FC-B35382A6B5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422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0E9EF-6017-BB12-2820-DAF49805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1C3E4-4DE3-0980-B409-EE0C3425B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C8EA5-E4F7-8C4C-55D4-36B97517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CA62-67F1-4117-B2D5-4E36444BE8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421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A744F-9E62-426E-8BF2-5D79AC9FC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A0E53-90DA-24D7-CE7D-37135192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EFFF6-383A-8B03-17B4-93DB857D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27EF6-90B7-454E-A194-03B8BC2E4F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539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A77005-454A-5B14-A767-4E30AE18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EC6FB9-62D2-69F6-E761-39640C11C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29D131-E527-E3C2-21E9-C593CEDC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310B-E583-4182-B1D8-8A06ADE01B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461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C8B1163-8BFF-3B90-0F34-49310638C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1D49EB2-CBE3-C569-B7BA-EF3F13CFF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CDC9B6-DABF-AB2B-D39C-3F69EC4F4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E47C6-5EFF-4AAB-A4BB-78FE0F3A83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174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5D8DFB4-2113-6F1E-BAD7-BBB120AD6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6ADCE78-FFB3-6D51-2688-9B0397B13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B7554F3-0FB7-7176-717B-E53BCC0B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CB8D6-5FA9-4C9F-8F71-2CADC59DC5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001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08AD17-0728-AC7B-8A77-B9A027BCD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31D68F-054D-91A9-47A7-A8C7C6F5C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F14701-1E68-D54C-A99A-3C208B29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665ED-E292-447C-90BF-36DF38950C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930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891869-958E-3A5B-721E-50450ABA6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792057-B98B-B936-E399-C3EA4927C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F79D40-E9B7-22CD-BFA8-0DA315E4A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5166A-FF8A-42FB-980C-0649120F99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06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C89BD1-A5AC-3294-0BCE-A6AD07944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C318F3-D1F8-A3BC-8687-731ED2274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F94737-038C-AA14-D96E-B100E3C62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2385A-EBF7-434C-A2BE-8EDDF794EA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105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50C640D-0F94-A25C-B07B-F7654A67C0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F8E5043-D296-4A4D-0CAB-0B6A4E406E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DD700-32E3-44E1-ADE2-45D309261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312CA-56DD-A09A-DEBE-5F69206A0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22706-3374-FB74-DAA6-C4D5BBE38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CF92396-DEDB-49EC-8681-804BD0E135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uidance/universal-credit-toolkit-for-partner-organisations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understandinguniversalcredit.gov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itizensadvice.org.uk/benefits/universal-credit/before-you-apply/Check-if-youre-eligible-for-Universal-Credit/" TargetMode="External"/><Relationship Id="rId5" Type="http://schemas.openxmlformats.org/officeDocument/2006/relationships/hyperlink" Target="https://www.gov.uk/government/organisations/department-for-work-pensions/about/complaints-procedure#how-to-complain" TargetMode="External"/><Relationship Id="rId4" Type="http://schemas.openxmlformats.org/officeDocument/2006/relationships/hyperlink" Target="https://www.gov.uk/government/publications/universal-credit-detailed-information-for-claimants" TargetMode="External"/><Relationship Id="rId9" Type="http://schemas.openxmlformats.org/officeDocument/2006/relationships/hyperlink" Target="http://www.youtube.com/channel/UC7Km4IXfVJB1n8SQUmkJD0Q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NULL" TargetMode="External"/><Relationship Id="rId3" Type="http://schemas.openxmlformats.org/officeDocument/2006/relationships/hyperlink" Target="mailto:Ekbal.miah@dwp.gov.uk" TargetMode="External"/><Relationship Id="rId7" Type="http://schemas.openxmlformats.org/officeDocument/2006/relationships/hyperlink" Target="mailto:shaifur.rahman@dwp.gov.uk" TargetMode="External"/><Relationship Id="rId2" Type="http://schemas.openxmlformats.org/officeDocument/2006/relationships/hyperlink" Target="mailto:Kay.Pegler@DWP.GOV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AULINE.CRUDGINGTON@DWP.GOV.UK" TargetMode="External"/><Relationship Id="rId5" Type="http://schemas.openxmlformats.org/officeDocument/2006/relationships/hyperlink" Target="mailto:umme.begum@dwp.gov.uk" TargetMode="External"/><Relationship Id="rId10" Type="http://schemas.openxmlformats.org/officeDocument/2006/relationships/image" Target="../media/image1.jpeg"/><Relationship Id="rId4" Type="http://schemas.openxmlformats.org/officeDocument/2006/relationships/hyperlink" Target="mailto:sana.toorawa@dwp.gov.uk" TargetMode="External"/><Relationship Id="rId9" Type="http://schemas.openxmlformats.org/officeDocument/2006/relationships/hyperlink" Target="mailto:IAN.YOUNG@DWP.GSI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E5A7D8-F242-2777-8F1D-5838A6D341A4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868363"/>
          <a:ext cx="8642350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9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Claimant Escalation Routeway</a:t>
                      </a:r>
                    </a:p>
                  </a:txBody>
                  <a:tcPr marL="55493" marR="55493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5493" marR="55493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Age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Benefits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(e.g. JSA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ESA, Income Support)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</a:t>
                      </a:r>
                      <a:r>
                        <a:rPr lang="en-GB" sz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Enquiry Line on </a:t>
                      </a:r>
                      <a:r>
                        <a:rPr lang="en-GB" sz="12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0800 169 0310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Universal Credit Live Service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(Non-Digital UC)</a:t>
                      </a:r>
                    </a:p>
                  </a:txBody>
                  <a:tcPr marL="55493" marR="5549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Call the Universal Credit Live Service - Service Centre on 0800 328 9344</a:t>
                      </a:r>
                    </a:p>
                  </a:txBody>
                  <a:tcPr marL="55493" marR="5549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Universal Credit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Full Service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(Digital UC)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Digitally – via Journal Facility in UC</a:t>
                      </a:r>
                      <a:r>
                        <a:rPr lang="en-GB" sz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Digital System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</a:t>
                      </a:r>
                      <a:r>
                        <a:rPr lang="en-GB" sz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UCFS Service Centre on </a:t>
                      </a:r>
                      <a:r>
                        <a:rPr lang="en-GB" sz="12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0800 328 5644</a:t>
                      </a:r>
                    </a:p>
                  </a:txBody>
                  <a:tcPr marL="55493" marR="554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90" name="Rectangle 1">
            <a:extLst>
              <a:ext uri="{FF2B5EF4-FFF2-40B4-BE49-F238E27FC236}">
                <a16:creationId xmlns:a16="http://schemas.microsoft.com/office/drawing/2014/main" id="{1B8CCA75-EB51-133C-6F43-DD7E2068A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8" y="476250"/>
            <a:ext cx="8623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Jobcentre Plus – Escalation Routeway</a:t>
            </a:r>
            <a:endParaRPr lang="en-GB" altLang="en-US" sz="9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91" name="Picture 3">
            <a:extLst>
              <a:ext uri="{FF2B5EF4-FFF2-40B4-BE49-F238E27FC236}">
                <a16:creationId xmlns:a16="http://schemas.microsoft.com/office/drawing/2014/main" id="{D44563A3-07BC-2B17-2BDF-37F3C35E7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7150"/>
            <a:ext cx="4446587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F40537-8DFB-5293-5192-D01003367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097294"/>
              </p:ext>
            </p:extLst>
          </p:nvPr>
        </p:nvGraphicFramePr>
        <p:xfrm>
          <a:off x="250825" y="3984625"/>
          <a:ext cx="8642351" cy="3328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5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7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74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Partner Organisation</a:t>
                      </a:r>
                      <a:r>
                        <a:rPr lang="en-GB" sz="1400" baseline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Escalation Routeway</a:t>
                      </a:r>
                    </a:p>
                  </a:txBody>
                  <a:tcPr marL="55493" marR="55493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5493" marR="55493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670">
                <a:tc gridSpan="3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Please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note – this escalation Routeway is used to support Partner Organisations/Providers –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please do not issue this to claimants 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 they will only be directed into the Routeway above.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For UCFS we need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Explicit Consent 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from the claimant to talk to a provider/partner organisation. The claimant can provide this via the Journal in their Digital Account or verbally to the Service Centre. They need to include the point of contact &amp; name of organisation they give permission for us to speak to and details of the issue. For more information on disclosure follow this link  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Universal Credit consent and disclosure of information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Queries &amp; Questions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For generic queries that may affect multiple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claimants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0" i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e.g. Does somebody need to claim UCFS if they move into this area?</a:t>
                      </a:r>
                      <a:endParaRPr lang="en-GB" sz="10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Contact Partnership Manager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effectLst/>
                          <a:latin typeface="Arial"/>
                        </a:rPr>
                        <a:t>Umme Begum</a:t>
                      </a:r>
                      <a:br>
                        <a:rPr lang="en-GB" sz="1200" b="0" i="0" u="none" strike="noStrike" noProof="0" dirty="0">
                          <a:effectLst/>
                          <a:latin typeface="Arial"/>
                        </a:rPr>
                      </a:br>
                      <a:r>
                        <a:rPr lang="en-GB" sz="1200" b="0" i="0" u="none" strike="noStrike" noProof="0" dirty="0">
                          <a:effectLst/>
                          <a:latin typeface="Arial"/>
                        </a:rPr>
                        <a:t>umme.begum@dwp.gov.uk</a:t>
                      </a:r>
                      <a:endParaRPr lang="en-GB" dirty="0"/>
                    </a:p>
                  </a:txBody>
                  <a:tcPr marL="55493" marR="554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 Claimant queries or escalation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e.g. We are supporting</a:t>
                      </a:r>
                      <a:r>
                        <a:rPr lang="en-GB" sz="1000" b="0" i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Joe Bloggs who has not received his UC housing payments and is under threat of eviction, can you look into this so housing costs can be paid asap ?</a:t>
                      </a:r>
                      <a:endParaRPr lang="en-GB" sz="10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local</a:t>
                      </a:r>
                      <a:r>
                        <a:rPr lang="en-GB" sz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Work Coach Team Leader for the relevant claimant’s office and benefit (see Page 2)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Complaints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If a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claimant has a complaint about DWP they can complain by phone, in person, or in writing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How to complain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(hyperlink)</a:t>
                      </a:r>
                      <a:endParaRPr lang="en-GB" sz="12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493" marR="554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E42B46A-AB9F-0C62-B518-C1D7C0059B2B}"/>
              </a:ext>
            </a:extLst>
          </p:cNvPr>
          <p:cNvSpPr/>
          <p:nvPr/>
        </p:nvSpPr>
        <p:spPr>
          <a:xfrm>
            <a:off x="250825" y="2636912"/>
            <a:ext cx="8623300" cy="1224136"/>
          </a:xfrm>
          <a:prstGeom prst="rect">
            <a:avLst/>
          </a:prstGeom>
          <a:solidFill>
            <a:schemeClr val="accent1">
              <a:alpha val="37000"/>
            </a:schemeClr>
          </a:solid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of information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UC for customers &amp; partner organisations (links enabled when viewed in slideshow mode):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Unsure if you are in UC Live or Full service? Use the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Citizens Advice eligibility checker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find out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hlinkClick r:id="rId7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hlinkClick r:id="rId7"/>
              </a:rPr>
              <a:t>www.understandinguniversalcredit.gov.uk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&amp;</a:t>
            </a:r>
            <a:r>
              <a:rPr lang="en-GB" sz="1200" dirty="0">
                <a:hlinkClick r:id="rId8"/>
              </a:rPr>
              <a:t>Universal Credit partner toolkit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useful guides to UC for claimants and partners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200" u="sng" dirty="0">
              <a:latin typeface="Arial" panose="020B0604020202020204" pitchFamily="34" charset="0"/>
              <a:cs typeface="Arial" panose="020B0604020202020204" pitchFamily="34" charset="0"/>
              <a:hlinkClick r:id="rId9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2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www.youtube.com/channel/UC7Km4IXfVJB1n8SQUmkJD0Q</a:t>
            </a:r>
            <a:r>
              <a:rPr lang="en-GB" sz="1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useful range of videos on UC full service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defRPr/>
            </a:pP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extLst>
              <a:ext uri="{FF2B5EF4-FFF2-40B4-BE49-F238E27FC236}">
                <a16:creationId xmlns:a16="http://schemas.microsoft.com/office/drawing/2014/main" id="{5C55B8F6-509B-979C-E3BE-4BC217FCE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0" y="188913"/>
            <a:ext cx="2789238" cy="57626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tIns="0" bIns="10800"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000" b="1" dirty="0"/>
              <a:t>SENIOR OPERATIONS LEADER</a:t>
            </a:r>
            <a:br>
              <a:rPr lang="en-GB" altLang="en-US" sz="1000" b="1" dirty="0"/>
            </a:br>
            <a:r>
              <a:rPr lang="en-GB" altLang="en-US" sz="1000" b="1" dirty="0"/>
              <a:t>Riz Ahmad </a:t>
            </a:r>
            <a:br>
              <a:rPr lang="en-GB" altLang="en-US" sz="1000" b="1" dirty="0"/>
            </a:br>
            <a:r>
              <a:rPr lang="en-GB" altLang="en-US" sz="1000" b="1" dirty="0"/>
              <a:t>Rizwan.Ahmad@DWP.GOV.UK </a:t>
            </a:r>
          </a:p>
        </p:txBody>
      </p:sp>
      <p:sp>
        <p:nvSpPr>
          <p:cNvPr id="3076" name="AutoShape 4">
            <a:extLst>
              <a:ext uri="{FF2B5EF4-FFF2-40B4-BE49-F238E27FC236}">
                <a16:creationId xmlns:a16="http://schemas.microsoft.com/office/drawing/2014/main" id="{BF63A97B-5765-E935-0625-7D245C61C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881063"/>
            <a:ext cx="3024188" cy="67627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1440" tIns="45720" rIns="91440" bIns="45720" anchor="t"/>
          <a:lstStyle>
            <a:lvl1pPr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b="1" dirty="0"/>
              <a:t>DISTRICT OPERATIONS MANAGER</a:t>
            </a:r>
          </a:p>
          <a:p>
            <a:pPr algn="ctr" eaLnBrk="1" hangingPunct="1">
              <a:defRPr/>
            </a:pPr>
            <a:endParaRPr lang="en-US" altLang="en-US" sz="200" b="1" dirty="0"/>
          </a:p>
          <a:p>
            <a:pPr algn="ctr">
              <a:defRPr/>
            </a:pPr>
            <a:r>
              <a:rPr lang="en-GB" sz="1000" dirty="0">
                <a:latin typeface="Arial"/>
                <a:cs typeface="Arial"/>
              </a:rPr>
              <a:t>Parvez Shaikh</a:t>
            </a:r>
            <a:endParaRPr lang="en-GB" dirty="0"/>
          </a:p>
          <a:p>
            <a:pPr algn="ctr">
              <a:defRPr/>
            </a:pPr>
            <a:r>
              <a:rPr lang="en-GB" sz="1000" dirty="0">
                <a:latin typeface="Arial"/>
                <a:cs typeface="Arial"/>
              </a:rPr>
              <a:t>parvez.shaikh@dwp.gov.uk</a:t>
            </a:r>
            <a:endParaRPr lang="en-GB" dirty="0">
              <a:cs typeface="Arial"/>
            </a:endParaRPr>
          </a:p>
        </p:txBody>
      </p:sp>
      <p:sp>
        <p:nvSpPr>
          <p:cNvPr id="3079" name="AutoShape 7">
            <a:extLst>
              <a:ext uri="{FF2B5EF4-FFF2-40B4-BE49-F238E27FC236}">
                <a16:creationId xmlns:a16="http://schemas.microsoft.com/office/drawing/2014/main" id="{74C32FEE-3E95-2A90-ABCD-60FAF7043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792288"/>
            <a:ext cx="2087563" cy="502761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800" b="1" dirty="0">
                <a:latin typeface="Arial" pitchFamily="34" charset="0"/>
              </a:rPr>
              <a:t>YOUR JCP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4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000" dirty="0">
                <a:latin typeface="Arial" pitchFamily="34" charset="0"/>
              </a:rPr>
              <a:t>JCP’s Leman street Jobcentre plus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000" b="1" dirty="0">
                <a:latin typeface="Arial" pitchFamily="34" charset="0"/>
              </a:rPr>
              <a:t>100 leman street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000" b="1" dirty="0">
                <a:latin typeface="Arial" pitchFamily="34" charset="0"/>
              </a:rPr>
              <a:t>E1 1EU</a:t>
            </a:r>
            <a:endParaRPr lang="en-GB" altLang="en-US" sz="11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000" b="1" dirty="0">
                <a:latin typeface="Arial" pitchFamily="34" charset="0"/>
              </a:rPr>
              <a:t>Customer Services Leader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000" b="1" dirty="0">
                <a:latin typeface="Arial" pitchFamily="34" charset="0"/>
              </a:rPr>
              <a:t>Kay Pegler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000" dirty="0">
                <a:latin typeface="Arial" pitchFamily="34" charset="0"/>
              </a:rPr>
              <a:t>Name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000" dirty="0">
                <a:latin typeface="Arial" pitchFamily="34" charset="0"/>
              </a:rPr>
              <a:t>Email </a:t>
            </a:r>
            <a:r>
              <a:rPr lang="en-GB" altLang="en-US" sz="1000" dirty="0">
                <a:latin typeface="Arial" pitchFamily="34" charset="0"/>
                <a:hlinkClick r:id="rId2"/>
              </a:rPr>
              <a:t>Kay.Pegler@DWP.GOV.UK</a:t>
            </a:r>
            <a:endParaRPr lang="en-GB" altLang="en-US" sz="10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1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1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100" dirty="0">
              <a:latin typeface="Arial" pitchFamily="34" charset="0"/>
            </a:endParaRPr>
          </a:p>
        </p:txBody>
      </p:sp>
      <p:sp>
        <p:nvSpPr>
          <p:cNvPr id="5125" name="Line 43">
            <a:extLst>
              <a:ext uri="{FF2B5EF4-FFF2-40B4-BE49-F238E27FC236}">
                <a16:creationId xmlns:a16="http://schemas.microsoft.com/office/drawing/2014/main" id="{D71B0156-0CE5-8F01-7EBB-BBF00CE5DE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1630363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6" name="Line 43">
            <a:extLst>
              <a:ext uri="{FF2B5EF4-FFF2-40B4-BE49-F238E27FC236}">
                <a16:creationId xmlns:a16="http://schemas.microsoft.com/office/drawing/2014/main" id="{A90046D4-CED9-7247-A6D4-94CF20E6CC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48625" y="16430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Line 43">
            <a:extLst>
              <a:ext uri="{FF2B5EF4-FFF2-40B4-BE49-F238E27FC236}">
                <a16:creationId xmlns:a16="http://schemas.microsoft.com/office/drawing/2014/main" id="{1E5F2C4A-9F54-9A82-B543-A144191B9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1630363"/>
            <a:ext cx="7058025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Line 43">
            <a:extLst>
              <a:ext uri="{FF2B5EF4-FFF2-40B4-BE49-F238E27FC236}">
                <a16:creationId xmlns:a16="http://schemas.microsoft.com/office/drawing/2014/main" id="{20B78D35-312B-7053-B7C6-5F2D9FAEC6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81488" y="765175"/>
            <a:ext cx="4762" cy="115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9" name="Line 43">
            <a:extLst>
              <a:ext uri="{FF2B5EF4-FFF2-40B4-BE49-F238E27FC236}">
                <a16:creationId xmlns:a16="http://schemas.microsoft.com/office/drawing/2014/main" id="{13709AE6-9C77-C57D-DB9F-7932726BF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7725" y="1643063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AutoShape 7">
            <a:extLst>
              <a:ext uri="{FF2B5EF4-FFF2-40B4-BE49-F238E27FC236}">
                <a16:creationId xmlns:a16="http://schemas.microsoft.com/office/drawing/2014/main" id="{AA4AB056-ECA3-98BD-7518-AF3295F8A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1819275"/>
            <a:ext cx="2089150" cy="503078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1440" tIns="45720" rIns="91440" bIns="45720" anchor="t"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800" b="1" dirty="0">
                <a:latin typeface="Arial" pitchFamily="34" charset="0"/>
              </a:rPr>
              <a:t>YOUR JCP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 b="1" dirty="0">
              <a:latin typeface="Arial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000" b="1" dirty="0">
                <a:latin typeface="Arial" pitchFamily="34" charset="0"/>
              </a:rPr>
              <a:t>Customer Services Manager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Name Ekbal Miah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Number 07904229221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en-GB" altLang="en-US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Ekbal.miah@dwp.gov.uk</a:t>
            </a: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dirty="0">
              <a:latin typeface="Arial" pitchFamily="34" charset="0"/>
              <a:cs typeface="Arial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dirty="0">
              <a:latin typeface="Arial" pitchFamily="34" charset="0"/>
              <a:cs typeface="Arial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b="1" dirty="0">
              <a:latin typeface="Arial" pitchFamily="34" charset="0"/>
            </a:endParaRPr>
          </a:p>
        </p:txBody>
      </p:sp>
      <p:sp>
        <p:nvSpPr>
          <p:cNvPr id="5131" name="Line 43">
            <a:extLst>
              <a:ext uri="{FF2B5EF4-FFF2-40B4-BE49-F238E27FC236}">
                <a16:creationId xmlns:a16="http://schemas.microsoft.com/office/drawing/2014/main" id="{C614BB76-8C57-8C91-8600-3D0CF4F983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1500" y="1643063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utoShape 7">
            <a:extLst>
              <a:ext uri="{FF2B5EF4-FFF2-40B4-BE49-F238E27FC236}">
                <a16:creationId xmlns:a16="http://schemas.microsoft.com/office/drawing/2014/main" id="{D5E4C074-946D-C3F1-1FD9-F530936F4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950" y="1782763"/>
            <a:ext cx="1997075" cy="504031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1440" tIns="45720" rIns="91440" bIns="45720" anchor="t"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800" b="1" dirty="0">
                <a:latin typeface="Arial" pitchFamily="34" charset="0"/>
              </a:rPr>
              <a:t>YOUR JCP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000" b="1" dirty="0">
                <a:latin typeface="Arial" pitchFamily="34" charset="0"/>
              </a:rPr>
              <a:t>Work Coach Team Leaders</a:t>
            </a:r>
            <a:endParaRPr lang="en-US" altLang="en-US" sz="10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1000" dirty="0">
                <a:latin typeface="Arial" pitchFamily="34" charset="0"/>
              </a:rPr>
              <a:t>Name Ekbal Miah</a:t>
            </a:r>
            <a:br>
              <a:rPr lang="en-GB" altLang="en-US" sz="1000" dirty="0">
                <a:latin typeface="Arial" pitchFamily="34" charset="0"/>
              </a:rPr>
            </a:br>
            <a:r>
              <a:rPr lang="en-GB" altLang="en-US" sz="1000" dirty="0">
                <a:latin typeface="Arial" pitchFamily="34" charset="0"/>
              </a:rPr>
              <a:t>Email </a:t>
            </a:r>
            <a:r>
              <a:rPr lang="en-GB" altLang="en-US" sz="1000" dirty="0">
                <a:latin typeface="Arial" pitchFamily="34" charset="0"/>
                <a:hlinkClick r:id="rId3"/>
              </a:rPr>
              <a:t>Ekbal.miah@dwp.gov.uk</a:t>
            </a:r>
            <a:endParaRPr lang="en-GB" altLang="en-US" sz="10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br>
              <a:rPr lang="en-GB" altLang="en-US" sz="1000" b="1" dirty="0">
                <a:latin typeface="Arial" pitchFamily="34" charset="0"/>
              </a:rPr>
            </a:br>
            <a:br>
              <a:rPr lang="en-GB" altLang="en-US" sz="1000" b="1" dirty="0">
                <a:latin typeface="Arial" pitchFamily="34" charset="0"/>
              </a:rPr>
            </a:br>
            <a:r>
              <a:rPr lang="en-GB" altLang="en-US" sz="1000" dirty="0">
                <a:latin typeface="Arial" pitchFamily="34" charset="0"/>
              </a:rPr>
              <a:t>Name Sana Toorawa</a:t>
            </a:r>
            <a:br>
              <a:rPr lang="en-GB" altLang="en-US" sz="1000" dirty="0">
                <a:latin typeface="Arial" pitchFamily="34" charset="0"/>
              </a:rPr>
            </a:br>
            <a:r>
              <a:rPr lang="en-GB" altLang="en-US" sz="1000" dirty="0">
                <a:latin typeface="Arial" pitchFamily="34" charset="0"/>
              </a:rPr>
              <a:t>Email </a:t>
            </a:r>
            <a:r>
              <a:rPr lang="en-GB" altLang="en-US" sz="1000" dirty="0">
                <a:latin typeface="Arial" pitchFamily="34" charset="0"/>
                <a:hlinkClick r:id="rId4"/>
              </a:rPr>
              <a:t>sana.toorawa@dwp.gov.uk</a:t>
            </a:r>
            <a:endParaRPr lang="en-GB" altLang="en-US" sz="10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b="1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dirty="0">
              <a:latin typeface="Arial" pitchFamily="34" charset="0"/>
              <a:cs typeface="Arial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1000" dirty="0">
              <a:latin typeface="Arial" pitchFamily="34" charset="0"/>
            </a:endParaRPr>
          </a:p>
        </p:txBody>
      </p:sp>
      <p:sp>
        <p:nvSpPr>
          <p:cNvPr id="37" name="AutoShape 7">
            <a:extLst>
              <a:ext uri="{FF2B5EF4-FFF2-40B4-BE49-F238E27FC236}">
                <a16:creationId xmlns:a16="http://schemas.microsoft.com/office/drawing/2014/main" id="{C5067CC2-CE2F-18DE-4F8F-0480A3DB1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1782763"/>
            <a:ext cx="1944688" cy="503078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1440" tIns="45720" rIns="91440" bIns="45720" anchor="t"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1" dirty="0">
                <a:latin typeface="Arial" pitchFamily="34" charset="0"/>
              </a:rPr>
              <a:t> </a:t>
            </a:r>
            <a:r>
              <a:rPr lang="en-GB" altLang="en-US" sz="1800" b="1" dirty="0">
                <a:latin typeface="Arial" pitchFamily="34" charset="0"/>
              </a:rPr>
              <a:t>External Relations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11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900" b="1" dirty="0">
                <a:latin typeface="Arial"/>
                <a:cs typeface="Arial"/>
              </a:rPr>
              <a:t>Partnership Manager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GB" altLang="en-US" sz="900" dirty="0">
                <a:latin typeface="Arial"/>
                <a:cs typeface="Arial"/>
              </a:rPr>
              <a:t>Umme Begum</a:t>
            </a:r>
            <a:br>
              <a:rPr lang="en-GB" altLang="en-US" sz="900" dirty="0">
                <a:latin typeface="Arial"/>
                <a:cs typeface="Arial"/>
              </a:rPr>
            </a:br>
            <a:r>
              <a:rPr lang="en-GB" altLang="en-US" sz="900" dirty="0">
                <a:latin typeface="Arial"/>
                <a:cs typeface="Arial"/>
                <a:hlinkClick r:id="rId5"/>
              </a:rPr>
              <a:t>umme.begum@dwp.gov</a:t>
            </a:r>
            <a:r>
              <a:rPr lang="en-GB" altLang="en-US" sz="900">
                <a:latin typeface="Arial"/>
                <a:cs typeface="Arial"/>
                <a:hlinkClick r:id="rId5"/>
              </a:rPr>
              <a:t>.uk</a:t>
            </a:r>
            <a:r>
              <a:rPr lang="en-GB" altLang="en-US" sz="900">
                <a:latin typeface="Arial"/>
                <a:cs typeface="Arial"/>
              </a:rPr>
              <a:t> /  </a:t>
            </a:r>
            <a:r>
              <a:rPr lang="en-GB" sz="900">
                <a:latin typeface="Arial"/>
                <a:cs typeface="Arial"/>
              </a:rPr>
              <a:t>0300 082 7288</a:t>
            </a:r>
            <a:endParaRPr lang="en-GB" altLang="en-US" sz="900">
              <a:latin typeface="Arial"/>
              <a:cs typeface="Arial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GB" sz="900" dirty="0">
              <a:latin typeface="Arial"/>
              <a:cs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900" dirty="0">
              <a:latin typeface="Arial" pitchFamily="34" charset="0"/>
              <a:cs typeface="Arial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en-US" sz="900" b="1" dirty="0">
                <a:latin typeface="Arial"/>
                <a:cs typeface="Arial"/>
              </a:rPr>
              <a:t>Disability Employer Adviser Lead</a:t>
            </a:r>
            <a:endParaRPr lang="en-GB" alt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br>
              <a:rPr lang="en-GB" altLang="en-US" sz="900" b="1" dirty="0">
                <a:latin typeface="Arial"/>
                <a:cs typeface="Arial"/>
              </a:rPr>
            </a:br>
            <a:r>
              <a:rPr lang="en-GB" altLang="en-US" sz="900" dirty="0">
                <a:latin typeface="Arial"/>
                <a:cs typeface="Arial"/>
              </a:rPr>
              <a:t>Pauline </a:t>
            </a:r>
            <a:r>
              <a:rPr lang="en-GB" altLang="en-US" sz="900" dirty="0" err="1">
                <a:latin typeface="Arial"/>
                <a:cs typeface="Arial"/>
              </a:rPr>
              <a:t>crudgington</a:t>
            </a:r>
            <a:endParaRPr lang="en-GB" altLang="en-US" sz="900" dirty="0">
              <a:latin typeface="Arial"/>
              <a:cs typeface="Arial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GB" sz="900" dirty="0">
              <a:latin typeface="Arial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sz="900" dirty="0">
                <a:latin typeface="Arial"/>
                <a:cs typeface="Calibri"/>
                <a:hlinkClick r:id="rId6"/>
              </a:rPr>
              <a:t>PAULINE.CRUDGINGTON@DWP.GOV.UK</a:t>
            </a:r>
            <a:endParaRPr lang="en-GB" sz="900" dirty="0">
              <a:latin typeface="Arial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900" b="1" dirty="0">
                <a:latin typeface="Arial"/>
                <a:cs typeface="Arial"/>
              </a:rPr>
              <a:t>Housing Contact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GB" sz="900" dirty="0" err="1">
                <a:latin typeface="Arial"/>
                <a:cs typeface="Calibri"/>
              </a:rPr>
              <a:t>Shaifur</a:t>
            </a:r>
            <a:r>
              <a:rPr lang="en-GB" sz="900" dirty="0">
                <a:latin typeface="Arial"/>
                <a:cs typeface="Calibri"/>
              </a:rPr>
              <a:t> Rahman</a:t>
            </a:r>
            <a:endParaRPr lang="en-GB" sz="900" dirty="0">
              <a:latin typeface="Arial"/>
              <a:cs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sz="900" dirty="0">
                <a:latin typeface="Arial"/>
                <a:cs typeface="Calibri"/>
                <a:hlinkClick r:id="rId7"/>
              </a:rPr>
              <a:t>shaifur.rahman@dwp.gov.uk</a:t>
            </a:r>
            <a:endParaRPr lang="en-GB" sz="900" dirty="0">
              <a:latin typeface="Arial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sz="900" dirty="0">
              <a:latin typeface="Arial"/>
              <a:cs typeface="Arial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  <a:hlinkClick r:id="rId8" invalidUrl="http://"/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GB" altLang="en-US" sz="900" b="1" dirty="0">
                <a:latin typeface="Arial"/>
                <a:cs typeface="Arial"/>
              </a:rPr>
              <a:t>Advanced Customer Support Senior Leader </a:t>
            </a:r>
            <a:r>
              <a:rPr lang="en-GB" altLang="en-US" sz="900" dirty="0">
                <a:latin typeface="Arial"/>
                <a:cs typeface="Arial"/>
              </a:rPr>
              <a:t>Laura Anderson</a:t>
            </a:r>
            <a:endParaRPr lang="en-GB" sz="900" u="sng" dirty="0">
              <a:solidFill>
                <a:srgbClr val="0000FF"/>
              </a:solidFill>
              <a:latin typeface="Arial"/>
              <a:cs typeface="Arial"/>
              <a:hlinkClick r:id="rId9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sz="900" u="sng" dirty="0">
                <a:solidFill>
                  <a:srgbClr val="0000FF"/>
                </a:solidFill>
                <a:latin typeface="Arial"/>
                <a:cs typeface="Arial"/>
                <a:hlinkClick r:id="rId9"/>
              </a:rPr>
              <a:t>LAURA.ANDERSON1@DWP.GOV.UK</a:t>
            </a:r>
            <a:r>
              <a:rPr lang="en-GB" sz="900" dirty="0">
                <a:latin typeface="Arial"/>
                <a:cs typeface="Arial"/>
              </a:rPr>
              <a:t> </a:t>
            </a:r>
            <a:endParaRPr lang="en-GB" altLang="en-US" sz="900" dirty="0">
              <a:latin typeface="Arial" pitchFamily="34" charset="0"/>
              <a:cs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900" dirty="0">
              <a:latin typeface="Arial" pitchFamily="34" charset="0"/>
              <a:cs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0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900" dirty="0">
              <a:latin typeface="Arial" pitchFamily="34" charset="0"/>
            </a:endParaRPr>
          </a:p>
        </p:txBody>
      </p:sp>
      <p:sp>
        <p:nvSpPr>
          <p:cNvPr id="5134" name="Line 43">
            <a:extLst>
              <a:ext uri="{FF2B5EF4-FFF2-40B4-BE49-F238E27FC236}">
                <a16:creationId xmlns:a16="http://schemas.microsoft.com/office/drawing/2014/main" id="{173826F3-EA49-10E4-CAAD-9477E1D47A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1488" y="1557338"/>
            <a:ext cx="4762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5" name="Rectangle 1">
            <a:extLst>
              <a:ext uri="{FF2B5EF4-FFF2-40B4-BE49-F238E27FC236}">
                <a16:creationId xmlns:a16="http://schemas.microsoft.com/office/drawing/2014/main" id="{E8C1C162-6501-3A82-5F31-F42CDA835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" y="242888"/>
            <a:ext cx="2044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Jobcentre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 Chart</a:t>
            </a:r>
            <a:endParaRPr lang="en-GB" altLang="en-US" sz="160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36" name="Picture 39">
            <a:extLst>
              <a:ext uri="{FF2B5EF4-FFF2-40B4-BE49-F238E27FC236}">
                <a16:creationId xmlns:a16="http://schemas.microsoft.com/office/drawing/2014/main" id="{826F8EC0-7BB6-27DD-34B1-84206B8660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4450"/>
            <a:ext cx="3151188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05b03d4-dc0f-496e-a81f-1237e85fdd4f">ZCSJCYYY3R7Q-633407370-919</_dlc_DocId>
    <_dlc_DocIdUrl xmlns="605b03d4-dc0f-496e-a81f-1237e85fdd4f">
      <Url>https://dwpgovuk.sharepoint.com/sites/SRO-135/_layouts/15/DocIdRedir.aspx?ID=ZCSJCYYY3R7Q-633407370-919</Url>
      <Description>ZCSJCYYY3R7Q-633407370-919</Description>
    </_dlc_DocIdUrl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00259754C2449945946A8FA2FE40D" ma:contentTypeVersion="6" ma:contentTypeDescription="Create a new document." ma:contentTypeScope="" ma:versionID="b4bb5c8651c9a8ac900b18a13c32daf2">
  <xsd:schema xmlns:xsd="http://www.w3.org/2001/XMLSchema" xmlns:xs="http://www.w3.org/2001/XMLSchema" xmlns:p="http://schemas.microsoft.com/office/2006/metadata/properties" xmlns:ns2="605b03d4-dc0f-496e-a81f-1237e85fdd4f" xmlns:ns3="c5be17bb-6ba7-4252-bcfc-cd0a8a3cf5ad" targetNamespace="http://schemas.microsoft.com/office/2006/metadata/properties" ma:root="true" ma:fieldsID="3047bc9d020571e9a55ff90caefe8df4" ns2:_="" ns3:_="">
    <xsd:import namespace="605b03d4-dc0f-496e-a81f-1237e85fdd4f"/>
    <xsd:import namespace="c5be17bb-6ba7-4252-bcfc-cd0a8a3cf5a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5b03d4-dc0f-496e-a81f-1237e85fdd4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e17bb-6ba7-4252-bcfc-cd0a8a3cf5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BBFF628-B40F-4BF2-8FF4-327841262996}">
  <ds:schemaRefs>
    <ds:schemaRef ds:uri="http://schemas.microsoft.com/office/2006/metadata/properties"/>
    <ds:schemaRef ds:uri="http://schemas.microsoft.com/office/infopath/2007/PartnerControls"/>
    <ds:schemaRef ds:uri="605b03d4-dc0f-496e-a81f-1237e85fdd4f"/>
  </ds:schemaRefs>
</ds:datastoreItem>
</file>

<file path=customXml/itemProps2.xml><?xml version="1.0" encoding="utf-8"?>
<ds:datastoreItem xmlns:ds="http://schemas.openxmlformats.org/officeDocument/2006/customXml" ds:itemID="{882B2D13-141A-4600-B76D-7560849C3F8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1D28DEA7-5561-493E-BD8B-D7E93250596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1C3A6A1-7374-4E04-8F1D-C68F2351A1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5b03d4-dc0f-496e-a81f-1237e85fdd4f"/>
    <ds:schemaRef ds:uri="c5be17bb-6ba7-4252-bcfc-cd0a8a3cf5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CA8EAC57-C82F-49AF-A1C4-98722CD6EF2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5732</TotalTime>
  <Words>587</Words>
  <Application>Microsoft Office PowerPoint</Application>
  <PresentationFormat>On-screen Show (4:3)</PresentationFormat>
  <Paragraphs>94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Office Theme</vt:lpstr>
      <vt:lpstr>PowerPoint Presentation</vt:lpstr>
      <vt:lpstr>PowerPoint Presentation</vt:lpstr>
    </vt:vector>
  </TitlesOfParts>
  <Company>DWP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GARY.J.BELL@DWP.GSI.GOV.UK</dc:creator>
  <cp:lastModifiedBy>Begum Umme DWP Partnership Manager</cp:lastModifiedBy>
  <cp:revision>586</cp:revision>
  <cp:lastPrinted>2018-06-19T12:50:46Z</cp:lastPrinted>
  <dcterms:created xsi:type="dcterms:W3CDTF">2011-08-31T15:18:44Z</dcterms:created>
  <dcterms:modified xsi:type="dcterms:W3CDTF">2023-06-09T08:52:14Z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Gary Bell</vt:lpwstr>
  </property>
  <property fmtid="{D5CDD505-2E9C-101B-9397-08002B2CF9AE}" pid="3" name="_dlc_DocId">
    <vt:lpwstr>ZCSJCYYY3R7Q-633407370-889</vt:lpwstr>
  </property>
  <property fmtid="{D5CDD505-2E9C-101B-9397-08002B2CF9AE}" pid="4" name="_dlc_DocIdItemGuid">
    <vt:lpwstr>9b3575c5-22db-4d00-8d4e-fea4c9639148</vt:lpwstr>
  </property>
  <property fmtid="{D5CDD505-2E9C-101B-9397-08002B2CF9AE}" pid="5" name="_dlc_DocIdUrl">
    <vt:lpwstr>https://dwpgovuk.sharepoint.com/sites/SRO-135/_layouts/15/DocIdRedir.aspx?ID=ZCSJCYYY3R7Q-633407370-889, ZCSJCYYY3R7Q-633407370-889</vt:lpwstr>
  </property>
  <property fmtid="{D5CDD505-2E9C-101B-9397-08002B2CF9AE}" pid="6" name="ContentTypeId">
    <vt:lpwstr>0x010100DC800259754C2449945946A8FA2FE40D</vt:lpwstr>
  </property>
</Properties>
</file>