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6"/>
  </p:sldMasterIdLst>
  <p:notesMasterIdLst>
    <p:notesMasterId r:id="rId9"/>
  </p:notesMasterIdLst>
  <p:sldIdLst>
    <p:sldId id="260" r:id="rId7"/>
    <p:sldId id="258" r:id="rId8"/>
  </p:sldIdLst>
  <p:sldSz cx="9144000" cy="6858000" type="screen4x3"/>
  <p:notesSz cx="6805613" cy="99393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ACFEAC"/>
    <a:srgbClr val="339933"/>
    <a:srgbClr val="FFCC00"/>
    <a:srgbClr val="FFFF99"/>
    <a:srgbClr val="FFCC66"/>
    <a:srgbClr val="FFAFA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4505" autoAdjust="0"/>
  </p:normalViewPr>
  <p:slideViewPr>
    <p:cSldViewPr>
      <p:cViewPr varScale="1">
        <p:scale>
          <a:sx n="100" d="100"/>
          <a:sy n="100" d="100"/>
        </p:scale>
        <p:origin x="477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48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gum Umme DWP Partnership Manager" userId="adb51f7a-056e-4f30-b22e-6c47b0ffdc6e" providerId="ADAL" clId="{04B9BE56-5CC0-472C-B83C-2DF6BACAEEDD}"/>
    <pc:docChg chg="modSld">
      <pc:chgData name="Begum Umme DWP Partnership Manager" userId="adb51f7a-056e-4f30-b22e-6c47b0ffdc6e" providerId="ADAL" clId="{04B9BE56-5CC0-472C-B83C-2DF6BACAEEDD}" dt="2023-06-09T08:51:48.055" v="8" actId="20577"/>
      <pc:docMkLst>
        <pc:docMk/>
      </pc:docMkLst>
      <pc:sldChg chg="modSp mod">
        <pc:chgData name="Begum Umme DWP Partnership Manager" userId="adb51f7a-056e-4f30-b22e-6c47b0ffdc6e" providerId="ADAL" clId="{04B9BE56-5CC0-472C-B83C-2DF6BACAEEDD}" dt="2023-06-09T08:51:48.055" v="8" actId="20577"/>
        <pc:sldMkLst>
          <pc:docMk/>
          <pc:sldMk cId="0" sldId="258"/>
        </pc:sldMkLst>
        <pc:spChg chg="mod">
          <ac:chgData name="Begum Umme DWP Partnership Manager" userId="adb51f7a-056e-4f30-b22e-6c47b0ffdc6e" providerId="ADAL" clId="{04B9BE56-5CC0-472C-B83C-2DF6BACAEEDD}" dt="2023-06-09T08:51:48.055" v="8" actId="20577"/>
          <ac:spMkLst>
            <pc:docMk/>
            <pc:sldMk cId="0" sldId="258"/>
            <ac:spMk id="37" creationId="{4C54068C-4BEE-BB4E-81D8-C184D4E9CA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266B265-1CE7-6570-DA44-EA48FC2B34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85" tIns="45942" rIns="91885" bIns="45942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A7E768F-F1BF-5C7A-321C-75FA41A70F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85" tIns="45942" rIns="91885" bIns="459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2A789B2-9678-4FA2-AD8A-0832F7CE8B3E}" type="datetimeFigureOut">
              <a:rPr lang="en-GB"/>
              <a:pPr>
                <a:defRPr/>
              </a:pPr>
              <a:t>09/06/2023</a:t>
            </a:fld>
            <a:endParaRPr lang="en-GB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6CB0BFF-901B-B25D-1B1C-A0C8D89B69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5F41B8C-3804-8293-E300-B8176C1B97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85" tIns="45942" rIns="91885" bIns="459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CC1A96B-C7D8-CD86-7054-EABBED3310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85" tIns="45942" rIns="91885" bIns="45942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5138232-A606-0F27-A605-79C9E4871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40863"/>
            <a:ext cx="2951162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85" tIns="45942" rIns="91885" bIns="459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AB19D6-12A0-4382-85B8-A14B823A5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40AB452-31C4-639F-89A8-054164D48C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772979D2-7CA8-AC53-21DC-3C592ADB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A1ED2F3-1F79-C45F-1C28-9263A2688A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300" indent="-287338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525" indent="-230188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4488" indent="-230188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6450" indent="-230188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E36A10-5CEA-4C43-968D-85FB1250BECA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9449F-BD7C-D7F3-BEAA-EC806FC79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22CED-25DC-58F7-2D1B-2E396567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261B9-505F-ADDB-30B6-76979CED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83A8C-FAF4-4B27-B4AD-9867F07C8C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93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064F-D09B-894C-2768-B8C3C37E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5276B-4C0D-6693-B7FB-7D9A277D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6B632-B13F-6055-EB68-CB94EEDC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42B7-0C8C-45B0-B7CE-F900B08298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26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F2C57-2569-79A1-31BE-9A3E7DC5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18A5A-F6A0-B878-48B9-CFEAC22A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AE80-1949-9AC6-AB8F-1D917743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743A-F549-4EC4-BF53-9F247D9B54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514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13CCA-A0F3-F324-9212-2736A157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BBE9F-DEE0-5AA9-0F6C-E628F0E4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F9FDC-763E-B597-C975-9F6DD298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8A6D-7334-4702-903F-6E9B927D47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502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BC893-08AF-F691-976F-75AF6BC5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E09D7-74AF-7BD7-AF41-744D3FA01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02578-0B3E-2829-5723-547449B9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9A67-E546-4731-B0C2-4624896D61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432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B452F0-4C50-447B-3969-ECB72B2C8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E5C144-3519-3764-A175-A59A90F6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C73FCE-5BC7-78C0-9451-D2B6D449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4F3D-440D-4E63-A7EE-E608A264F4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84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188506-F75E-DD35-DD1B-288E4A9F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768D9C-0B91-8293-0F6C-E78E4E28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5CC185E-495C-F853-02BB-11D7AE13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8FD7-9FCD-469B-AC5A-01738C96AC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274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2BA53C8-0B25-CDA5-9F97-C7726A003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73990E-13C3-6249-E907-0DEA6D44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1BF709-7BED-27DB-E1F0-4E7AA4A4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9E15-392B-415F-908C-38BFD6D597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924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003751-3818-2BB2-989E-17B74F4B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B85D3D-2F04-D7FE-3F9B-9C419C85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BF00AEE-CA22-E469-A124-A56D00FD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E615-AE7F-4995-A16A-4EC200E63A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2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ACED2B-D77B-92C7-328C-D4538D6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D3E9C2-AD47-7F47-9261-A63B4618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56ACF2-E4C5-35DB-B679-CFB91DCB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3B63-6EE0-4CEA-80F6-893732E49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0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F6365C-74A4-CFEB-1C8F-98B99430D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2CE7DE-2A23-46B3-951C-A2D028A6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951BAA-9A23-1FE5-27D1-F270D09D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B4D5-C97A-4B70-AC57-0E9FA1716A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935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010250B-030F-1C27-6D58-AD6DA33CDD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2AE090-FDC3-55BE-BB2E-0234898534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E8800-988E-FBAC-13E5-F54659340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3E98F-9489-CC3E-D8C7-CD6757058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62D49-9AB6-4F06-B5CE-DA658FC6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211000D-A832-4DCF-9099-6D5721D2EA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itizensadvice.org.uk/benefits/universal-credit/before-you-apply/Check-if-youre-eligible-for-Universal-Credit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gov.uk/government/organisations/department-for-work-pensions/about/complaints-procedure#how-to-compla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HAIFUR.RAHMAN@DWP.GOV.UK" TargetMode="External"/><Relationship Id="rId11" Type="http://schemas.openxmlformats.org/officeDocument/2006/relationships/hyperlink" Target="http://www.youtube.com/channel/UC7Km4IXfVJB1n8SQUmkJD0Q" TargetMode="External"/><Relationship Id="rId5" Type="http://schemas.openxmlformats.org/officeDocument/2006/relationships/hyperlink" Target="mailto:basildonsc.eastlondoncilinbox@dwp.gov.uk" TargetMode="External"/><Relationship Id="rId10" Type="http://schemas.openxmlformats.org/officeDocument/2006/relationships/hyperlink" Target="https://www.gov.uk/guidance/universal-credit-toolkit-for-partner-organisations" TargetMode="External"/><Relationship Id="rId4" Type="http://schemas.openxmlformats.org/officeDocument/2006/relationships/hyperlink" Target="https://www.gov.uk/government/publications/universal-credit-detailed-information-for-claimants" TargetMode="External"/><Relationship Id="rId9" Type="http://schemas.openxmlformats.org/officeDocument/2006/relationships/hyperlink" Target="http://www.understandinguniversalcredit.gov.u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HOFI.MIAH@DWP.GOV.UK" TargetMode="External"/><Relationship Id="rId13" Type="http://schemas.openxmlformats.org/officeDocument/2006/relationships/hyperlink" Target="mailto:JAKIR.HUSSAIN1@DWP.GOV.UK" TargetMode="External"/><Relationship Id="rId3" Type="http://schemas.openxmlformats.org/officeDocument/2006/relationships/hyperlink" Target="mailto:PARVEZ.SHAIKH@DWP.GOV.UK" TargetMode="External"/><Relationship Id="rId7" Type="http://schemas.openxmlformats.org/officeDocument/2006/relationships/hyperlink" Target="mailto:JOANNE.FORREST@DWP.GOV.UK" TargetMode="External"/><Relationship Id="rId12" Type="http://schemas.openxmlformats.org/officeDocument/2006/relationships/hyperlink" Target="mailto:RICHARD.EMMERY@DWP.GOV.UK" TargetMode="External"/><Relationship Id="rId2" Type="http://schemas.openxmlformats.org/officeDocument/2006/relationships/hyperlink" Target="mailto:RIZWAN.AHMAD@DWP.GSI.GOV.UK" TargetMode="Externa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HABBIR.AHMAD@DWP.GOV.UK" TargetMode="External"/><Relationship Id="rId11" Type="http://schemas.openxmlformats.org/officeDocument/2006/relationships/hyperlink" Target="mailto:PARAM-JIT.THEARA@DWP.GOV.UK" TargetMode="External"/><Relationship Id="rId5" Type="http://schemas.openxmlformats.org/officeDocument/2006/relationships/hyperlink" Target="mailto:SHUKUR.MIAH@DWP.GOV.UK" TargetMode="External"/><Relationship Id="rId15" Type="http://schemas.openxmlformats.org/officeDocument/2006/relationships/hyperlink" Target="mailto:SHAIFUR.RAHMAN@DWP.GOV.UK" TargetMode="External"/><Relationship Id="rId10" Type="http://schemas.openxmlformats.org/officeDocument/2006/relationships/hyperlink" Target="mailto:ALZBETA.KUBANKOVA@DWP.GOV.UK" TargetMode="External"/><Relationship Id="rId4" Type="http://schemas.openxmlformats.org/officeDocument/2006/relationships/hyperlink" Target="mailto:ANNI.NAIR@DWP.GOV.UK" TargetMode="External"/><Relationship Id="rId9" Type="http://schemas.openxmlformats.org/officeDocument/2006/relationships/hyperlink" Target="mailto:JAVID.MIAH@DWP.GOV.UK" TargetMode="External"/><Relationship Id="rId14" Type="http://schemas.openxmlformats.org/officeDocument/2006/relationships/hyperlink" Target="mailto:PAULINE.CRUDGINGTON@DWP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9818C02-6853-2767-2B93-34EC18E62A53}"/>
              </a:ext>
            </a:extLst>
          </p:cNvPr>
          <p:cNvGraphicFramePr>
            <a:graphicFrameLocks noGrp="1"/>
          </p:cNvGraphicFramePr>
          <p:nvPr/>
        </p:nvGraphicFramePr>
        <p:xfrm>
          <a:off x="231775" y="765175"/>
          <a:ext cx="8642350" cy="1727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22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Claimant Escalation Routeway</a:t>
                      </a:r>
                    </a:p>
                  </a:txBody>
                  <a:tcPr marL="55493" marR="55493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493" marR="5549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Benefits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(e.g. JSA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ESA, Income Support)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</a:t>
                      </a:r>
                      <a:r>
                        <a:rPr lang="en-GB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Enquiry Line on </a:t>
                      </a:r>
                      <a:r>
                        <a:rPr lang="en-GB" sz="11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0800 169 0310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Universal Credit Live Service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(Non-Digital UC)</a:t>
                      </a: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the Universal Credit Live Service - </a:t>
                      </a:r>
                      <a:r>
                        <a:rPr lang="en-GB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Centre on </a:t>
                      </a:r>
                      <a:r>
                        <a:rPr lang="en-GB" sz="11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0800 328 9344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GB" sz="1100" b="1" baseline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Universal Credit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Full Service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(Digital UC)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Digitally – via Journal Facility in UC</a:t>
                      </a:r>
                      <a:r>
                        <a:rPr lang="en-GB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Digital System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</a:t>
                      </a:r>
                      <a:r>
                        <a:rPr lang="en-GB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UCFS Service Centre on </a:t>
                      </a:r>
                      <a:r>
                        <a:rPr lang="en-GB" sz="11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0800 328 5644</a:t>
                      </a:r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90" name="Rectangle 1">
            <a:extLst>
              <a:ext uri="{FF2B5EF4-FFF2-40B4-BE49-F238E27FC236}">
                <a16:creationId xmlns:a16="http://schemas.microsoft.com/office/drawing/2014/main" id="{FB152019-40EC-1C62-FC52-66BD149F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04813"/>
            <a:ext cx="8623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Jobcentre Plus – Escalation Routeway</a:t>
            </a:r>
            <a:endParaRPr lang="en-GB" altLang="en-US" sz="9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91" name="Picture 3">
            <a:extLst>
              <a:ext uri="{FF2B5EF4-FFF2-40B4-BE49-F238E27FC236}">
                <a16:creationId xmlns:a16="http://schemas.microsoft.com/office/drawing/2014/main" id="{C7441F44-94E5-1629-D961-74AD03048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-26988"/>
            <a:ext cx="4429125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9932F9-5DF2-416A-AECE-27F8471EF140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3860800"/>
          <a:ext cx="8642351" cy="3481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5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81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Partner Organisation</a:t>
                      </a:r>
                      <a:r>
                        <a:rPr lang="en-GB" sz="1400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Escalation Routeway</a:t>
                      </a:r>
                    </a:p>
                  </a:txBody>
                  <a:tcPr marL="55495" marR="55495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493" marR="5549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246">
                <a:tc gridSpan="3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Please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note – this escalation Routeway is used to support Partner Organisations/Providers –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please do not issue this to claimants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 they will only be directed into the Routeway above.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 UCFS we need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Explicit Consent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from the claimant to talk to a provider/partner organisation. The claimant can provide this via the Journal in their Digital Account or verbally to the Service Centre. They need to include the point of contact &amp; name of organisation they give permission for us to speak to and details of the issue. For more information on disclosure follow this link  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Universal Credit consent and disclosure of information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Queries &amp; Questions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 generic queries that may affect multiple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claimants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e.g. Does somebody need to claim UCFS if they move into this area?</a:t>
                      </a:r>
                      <a:endParaRPr lang="en-GB" sz="9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DWP Basildon SC East London CIL Inbox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000" b="1" u="sng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basildonsc.eastlondoncilinbox@dwp.gov.uk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please send any email to this inbox.</a:t>
                      </a:r>
                    </a:p>
                  </a:txBody>
                  <a:tcPr marL="55495" marR="5549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Claimant queries or escalation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e.g. We are supporting</a:t>
                      </a:r>
                      <a:r>
                        <a:rPr lang="en-GB" sz="900" b="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Joe Bloggs who has not received his UC housing payments and is under threat of eviction, can you look into this so housing costs can be paid asap ?</a:t>
                      </a:r>
                      <a:endParaRPr lang="en-GB" sz="9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the local</a:t>
                      </a:r>
                      <a:r>
                        <a:rPr lang="en-GB" sz="9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 Coach Team Leader for the relevant claimants office and benefit (see Page 2)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Housing queries or escalation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e.g. We are supporting</a:t>
                      </a:r>
                      <a:r>
                        <a:rPr lang="en-GB" sz="900" b="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Joe Bloggs who has not received his payment, can you look into this?</a:t>
                      </a:r>
                      <a:endParaRPr lang="en-GB" sz="9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Shaifur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Rahman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hlinkClick r:id="rId6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SHAIFUR.RAHMAN@DWP.GOV.UK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(also work offsite please email) or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phone 0845 608855 </a:t>
                      </a:r>
                      <a:endParaRPr lang="en-GB" sz="1000" u="sng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Complaints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If a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claimant has a complaint about DWP they can complain by phone, in person, or in writing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How to complain</a:t>
                      </a: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5" marR="5549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340C6AA-06A1-0DF8-6B98-DDAD604F67E2}"/>
              </a:ext>
            </a:extLst>
          </p:cNvPr>
          <p:cNvSpPr/>
          <p:nvPr/>
        </p:nvSpPr>
        <p:spPr>
          <a:xfrm>
            <a:off x="239077" y="2492896"/>
            <a:ext cx="8646796" cy="1368152"/>
          </a:xfrm>
          <a:prstGeom prst="rect">
            <a:avLst/>
          </a:prstGeom>
          <a:solidFill>
            <a:schemeClr val="accent1">
              <a:alpha val="37000"/>
            </a:schemeClr>
          </a:solid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of information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UC for customers &amp; partner organisations (links enabled when viewed in slideshow mode):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Unsure if you are in UC Live or Full service? Use the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Citizens Advice eligibility checker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find out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hlinkClick r:id="rId9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9"/>
              </a:rPr>
              <a:t>www.understandinguniversalcredit.gov.uk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&amp;</a:t>
            </a:r>
            <a:r>
              <a:rPr lang="en-GB" sz="1100" dirty="0">
                <a:hlinkClick r:id="rId10"/>
              </a:rPr>
              <a:t>Universal Credit partner toolkit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useful guides to UC for claimants and partners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  <a:hlinkClick r:id="rId11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100" u="sng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www.youtube.com/channel/UC7Km4IXfVJB1n8SQUmkJD0Q</a:t>
            </a:r>
            <a:r>
              <a:rPr lang="en-GB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useful range of videos on UC full service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10C0AF01-21FE-08DE-7B13-8BC550393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188913"/>
            <a:ext cx="2789238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tIns="0" bIns="10800"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b="1" dirty="0"/>
              <a:t>Senior Operations Manager</a:t>
            </a:r>
          </a:p>
          <a:p>
            <a:pPr algn="ctr" eaLnBrk="1" hangingPunct="1">
              <a:defRPr/>
            </a:pPr>
            <a:r>
              <a:rPr lang="en-GB" altLang="en-US" sz="1100" b="1" dirty="0"/>
              <a:t>RIZWAN AHMAD</a:t>
            </a:r>
          </a:p>
          <a:p>
            <a:pPr algn="ctr" eaLnBrk="1" hangingPunct="1">
              <a:defRPr/>
            </a:pPr>
            <a:r>
              <a:rPr lang="en-GB" altLang="en-US" sz="1100" b="1" dirty="0">
                <a:hlinkClick r:id="rId2"/>
              </a:rPr>
              <a:t>RIZWAN.AHMAD@DWP.GSI.GOV.UK</a:t>
            </a:r>
            <a:r>
              <a:rPr lang="en-GB" altLang="en-US" sz="1100" b="1" dirty="0"/>
              <a:t> </a:t>
            </a:r>
          </a:p>
          <a:p>
            <a:pPr algn="ctr" eaLnBrk="1" hangingPunct="1">
              <a:defRPr/>
            </a:pPr>
            <a:endParaRPr lang="en-GB" altLang="en-US" sz="1200" b="1" dirty="0"/>
          </a:p>
          <a:p>
            <a:pPr algn="ctr" eaLnBrk="1" hangingPunct="1">
              <a:defRPr/>
            </a:pPr>
            <a:endParaRPr lang="en-GB" altLang="en-US" sz="3600" b="1" dirty="0"/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F08B6A82-D5EB-C627-5264-8460872A1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881063"/>
            <a:ext cx="3024188" cy="67627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100" b="1" dirty="0"/>
              <a:t>Customer Services Operations Leader</a:t>
            </a:r>
          </a:p>
          <a:p>
            <a:pPr algn="ctr" eaLnBrk="1" hangingPunct="1">
              <a:defRPr/>
            </a:pPr>
            <a:r>
              <a:rPr lang="en-GB" altLang="en-US" sz="1100" b="1" dirty="0"/>
              <a:t>PARVEZ SHAIKH</a:t>
            </a:r>
          </a:p>
          <a:p>
            <a:pPr algn="ctr" eaLnBrk="1" hangingPunct="1">
              <a:defRPr/>
            </a:pPr>
            <a:r>
              <a:rPr lang="en-GB" altLang="en-US" sz="1100" b="1" dirty="0">
                <a:hlinkClick r:id="rId3"/>
              </a:rPr>
              <a:t>PARVEZ.SHAIKH@DWP.GOV.UK</a:t>
            </a:r>
            <a:r>
              <a:rPr lang="en-GB" altLang="en-US" sz="1100" b="1" dirty="0"/>
              <a:t> </a:t>
            </a:r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C1A06F7F-80EC-0E53-A200-82E85FD04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1854200"/>
            <a:ext cx="2087562" cy="502761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800" b="1" dirty="0">
                <a:latin typeface="Arial" charset="0"/>
                <a:ea typeface="Calibri" pitchFamily="34" charset="0"/>
                <a:cs typeface="Times New Roman" pitchFamily="18" charset="0"/>
              </a:rPr>
              <a:t>Tower Hamlets JCP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15 Settles Street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London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E1 1JN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Customer Services Leader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	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Kay Pegler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altLang="en-US" sz="9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Kay.Pegler@DWP.GOV.UK</a:t>
            </a:r>
            <a:endParaRPr lang="en-GB" altLang="en-US" sz="8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</a:endParaRPr>
          </a:p>
        </p:txBody>
      </p:sp>
      <p:sp>
        <p:nvSpPr>
          <p:cNvPr id="5125" name="Line 43">
            <a:extLst>
              <a:ext uri="{FF2B5EF4-FFF2-40B4-BE49-F238E27FC236}">
                <a16:creationId xmlns:a16="http://schemas.microsoft.com/office/drawing/2014/main" id="{54D500FF-5BFA-BC14-7375-41BF01BCA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1630363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Line 43">
            <a:extLst>
              <a:ext uri="{FF2B5EF4-FFF2-40B4-BE49-F238E27FC236}">
                <a16:creationId xmlns:a16="http://schemas.microsoft.com/office/drawing/2014/main" id="{D1163EE8-9D76-39A5-59CB-A69CB4EF73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48625" y="16430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Line 43">
            <a:extLst>
              <a:ext uri="{FF2B5EF4-FFF2-40B4-BE49-F238E27FC236}">
                <a16:creationId xmlns:a16="http://schemas.microsoft.com/office/drawing/2014/main" id="{0A667DCE-98DA-28AD-3D0C-9BA75144F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1630363"/>
            <a:ext cx="705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Line 43">
            <a:extLst>
              <a:ext uri="{FF2B5EF4-FFF2-40B4-BE49-F238E27FC236}">
                <a16:creationId xmlns:a16="http://schemas.microsoft.com/office/drawing/2014/main" id="{9CA4A8D6-05FB-A9C2-6582-9EB61D72A2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1488" y="765175"/>
            <a:ext cx="0" cy="11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Line 43">
            <a:extLst>
              <a:ext uri="{FF2B5EF4-FFF2-40B4-BE49-F238E27FC236}">
                <a16:creationId xmlns:a16="http://schemas.microsoft.com/office/drawing/2014/main" id="{C55F9AF3-0569-E58B-97E7-8B1F19E91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1630363"/>
            <a:ext cx="1587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utoShape 7">
            <a:extLst>
              <a:ext uri="{FF2B5EF4-FFF2-40B4-BE49-F238E27FC236}">
                <a16:creationId xmlns:a16="http://schemas.microsoft.com/office/drawing/2014/main" id="{B6D19121-555D-BB17-F5E5-C2FBAAB13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782763"/>
            <a:ext cx="1993900" cy="503078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800" b="1" dirty="0">
                <a:latin typeface="Arial" charset="0"/>
                <a:ea typeface="Calibri" pitchFamily="34" charset="0"/>
                <a:cs typeface="Times New Roman" pitchFamily="18" charset="0"/>
              </a:rPr>
              <a:t>Tower Hamlets JCP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Jobcentre Customer Services Manager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Richard Emmery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900" b="1" dirty="0">
                <a:latin typeface="Arial" pitchFamily="34" charset="0"/>
                <a:hlinkClick r:id="rId4"/>
              </a:rPr>
              <a:t>Richard.Emmery@DWP.GOV.UK</a:t>
            </a:r>
            <a:r>
              <a:rPr lang="en-GB" altLang="en-US" sz="900" b="1" dirty="0">
                <a:latin typeface="Arial" pitchFamily="34" charset="0"/>
              </a:rPr>
              <a:t> </a:t>
            </a:r>
          </a:p>
        </p:txBody>
      </p:sp>
      <p:sp>
        <p:nvSpPr>
          <p:cNvPr id="5131" name="Line 43">
            <a:extLst>
              <a:ext uri="{FF2B5EF4-FFF2-40B4-BE49-F238E27FC236}">
                <a16:creationId xmlns:a16="http://schemas.microsoft.com/office/drawing/2014/main" id="{E9B16AB7-EDD8-300B-FC75-60B83B44F2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7200" y="1698625"/>
            <a:ext cx="9525" cy="20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utoShape 7">
            <a:extLst>
              <a:ext uri="{FF2B5EF4-FFF2-40B4-BE49-F238E27FC236}">
                <a16:creationId xmlns:a16="http://schemas.microsoft.com/office/drawing/2014/main" id="{0D4D26C3-02BC-350A-DBCC-A95285D74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1739900"/>
            <a:ext cx="1997075" cy="504031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800" b="1" dirty="0">
                <a:latin typeface="Arial" charset="0"/>
                <a:ea typeface="Calibri" pitchFamily="34" charset="0"/>
                <a:cs typeface="Times New Roman" pitchFamily="18" charset="0"/>
              </a:rPr>
              <a:t>Tower Hamlets JCP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UCFS Team  Leaders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</a:rPr>
              <a:t>SHUKUR MIAH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  <a:hlinkClick r:id="rId5"/>
              </a:rPr>
              <a:t>SHUKUR.MIAH@DWP.GOV.UK</a:t>
            </a: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</a:rPr>
              <a:t>SHABBIR AHMAD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  <a:hlinkClick r:id="rId6"/>
              </a:rPr>
              <a:t>SHABBIR.AHMAD@DWP.GOV.UK</a:t>
            </a:r>
            <a:r>
              <a:rPr lang="en-GB" altLang="en-US" sz="800" dirty="0">
                <a:latin typeface="Arial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</a:rPr>
              <a:t>JOANNE FORREST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  <a:hlinkClick r:id="rId7"/>
              </a:rPr>
              <a:t>JOANNE.FORREST@DWP.GOV.UK</a:t>
            </a:r>
            <a:r>
              <a:rPr lang="en-GB" altLang="en-US" sz="800" dirty="0">
                <a:latin typeface="Arial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</a:rPr>
              <a:t>SHOFI MIAH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  <a:hlinkClick r:id="rId8"/>
              </a:rPr>
              <a:t>SHOFI.MIAH@DWP.GOV.UK</a:t>
            </a:r>
            <a:r>
              <a:rPr lang="en-GB" altLang="en-US" sz="800" dirty="0">
                <a:latin typeface="Arial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</a:rPr>
              <a:t>JAVID MIAH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  <a:hlinkClick r:id="rId9"/>
              </a:rPr>
              <a:t>JAVID.MIAH@DWP.GOV.UK</a:t>
            </a: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</a:rPr>
              <a:t>ALZEBETA KUBANKOVA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  <a:hlinkClick r:id="rId10"/>
              </a:rPr>
              <a:t>ALZBETA.KUBANKOVA@DWP.GOV.UK</a:t>
            </a: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Arial" pitchFamily="34" charset="0"/>
              </a:rPr>
              <a:t>PARAM-JIT THEARA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u="sng" dirty="0">
                <a:latin typeface="Arial" pitchFamily="34" charset="0"/>
                <a:hlinkClick r:id="rId11"/>
              </a:rPr>
              <a:t>PARAM-JIT.THEARA@DWP.GOV.UK</a:t>
            </a:r>
            <a:endParaRPr lang="en-GB" altLang="en-US" sz="800" u="sng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700" u="sng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700" dirty="0">
                <a:latin typeface="Arial" pitchFamily="34" charset="0"/>
              </a:rPr>
              <a:t>RICHARD EMMERY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latin typeface="Arial" pitchFamily="34" charset="0"/>
                <a:hlinkClick r:id="rId12"/>
              </a:rPr>
              <a:t>RICHARD.EMMERY@DWP.GOV.UK</a:t>
            </a:r>
            <a:endParaRPr lang="en-GB" altLang="en-US" sz="7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7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7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</a:endParaRPr>
          </a:p>
        </p:txBody>
      </p:sp>
      <p:sp>
        <p:nvSpPr>
          <p:cNvPr id="37" name="AutoShape 7">
            <a:extLst>
              <a:ext uri="{FF2B5EF4-FFF2-40B4-BE49-F238E27FC236}">
                <a16:creationId xmlns:a16="http://schemas.microsoft.com/office/drawing/2014/main" id="{4C54068C-4BEE-BB4E-81D8-C184D4E9C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808163"/>
            <a:ext cx="1944688" cy="503078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t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1" dirty="0">
                <a:latin typeface="Arial" pitchFamily="34" charset="0"/>
              </a:rPr>
              <a:t> </a:t>
            </a:r>
            <a:r>
              <a:rPr lang="en-GB" altLang="en-US" sz="1800" b="1" dirty="0">
                <a:latin typeface="Arial" pitchFamily="34" charset="0"/>
              </a:rPr>
              <a:t>External Relations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900" b="1" dirty="0">
                <a:latin typeface="Arial"/>
                <a:cs typeface="Arial"/>
              </a:rPr>
              <a:t>Partnership Manager</a:t>
            </a:r>
            <a:endParaRPr lang="en-GB" altLang="en-US" sz="900" dirty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b="1" u="sng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900" dirty="0">
                <a:latin typeface="Arial"/>
                <a:cs typeface="Arial"/>
              </a:rPr>
              <a:t>Umme Begum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900" dirty="0">
                <a:latin typeface="Arial"/>
                <a:cs typeface="Arial"/>
                <a:hlinkClick r:id="rId13"/>
              </a:rPr>
              <a:t>UMME.BEGUM@DWP.GOV.UK</a:t>
            </a:r>
            <a:r>
              <a:rPr lang="en-GB" altLang="en-US" sz="900" dirty="0">
                <a:latin typeface="Arial"/>
                <a:cs typeface="Arial"/>
              </a:rPr>
              <a:t>  / </a:t>
            </a:r>
            <a:r>
              <a:rPr lang="en-GB" sz="900" dirty="0">
                <a:latin typeface="Arial"/>
                <a:cs typeface="Arial"/>
              </a:rPr>
              <a:t>0300 082 7288</a:t>
            </a:r>
            <a:endParaRPr lang="en-GB" altLang="en-US" sz="900" dirty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en-US" sz="9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sz="900" b="1" dirty="0">
                <a:latin typeface="Arial"/>
                <a:cs typeface="Arial"/>
              </a:rPr>
              <a:t>Disability Employment Advice Lead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900" dirty="0">
                <a:latin typeface="Arial"/>
                <a:cs typeface="Arial"/>
              </a:rPr>
              <a:t>Pauline </a:t>
            </a:r>
            <a:r>
              <a:rPr lang="en-GB" altLang="en-US" sz="900" dirty="0" err="1">
                <a:latin typeface="Arial"/>
                <a:cs typeface="Arial"/>
              </a:rPr>
              <a:t>crudgington</a:t>
            </a:r>
            <a:endParaRPr lang="en-GB" altLang="en-US" sz="900" dirty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sz="900" dirty="0">
                <a:latin typeface="Arial"/>
                <a:cs typeface="Arial"/>
                <a:hlinkClick r:id="rId14"/>
              </a:rPr>
              <a:t>PAULINE.CRUDGINGTON@DWP.GOV.UK</a:t>
            </a:r>
            <a:endParaRPr lang="en-GB" sz="900" dirty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br>
              <a:rPr lang="en-GB" sz="900" dirty="0">
                <a:latin typeface="Arial"/>
                <a:cs typeface="Arial"/>
              </a:rPr>
            </a:b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900" b="1" dirty="0">
                <a:latin typeface="Arial"/>
                <a:cs typeface="Arial"/>
              </a:rPr>
              <a:t>Housing Lead</a:t>
            </a:r>
            <a:br>
              <a:rPr lang="en-GB" sz="900" b="1" dirty="0">
                <a:latin typeface="Arial"/>
                <a:cs typeface="Arial"/>
              </a:rPr>
            </a:br>
            <a:br>
              <a:rPr lang="en-GB" sz="900" b="1" dirty="0">
                <a:latin typeface="Arial"/>
                <a:cs typeface="Arial"/>
              </a:rPr>
            </a:br>
            <a:r>
              <a:rPr lang="en-GB" sz="900" dirty="0" err="1">
                <a:solidFill>
                  <a:schemeClr val="dk1"/>
                </a:solidFill>
                <a:latin typeface="Arial"/>
                <a:cs typeface="Arial"/>
              </a:rPr>
              <a:t>Shaifur</a:t>
            </a:r>
            <a:r>
              <a:rPr lang="en-GB" sz="900" dirty="0">
                <a:solidFill>
                  <a:schemeClr val="dk1"/>
                </a:solidFill>
                <a:latin typeface="Arial"/>
                <a:cs typeface="Arial"/>
              </a:rPr>
              <a:t> Rahman </a:t>
            </a:r>
            <a:endParaRPr lang="en-GB" sz="900" dirty="0">
              <a:solidFill>
                <a:schemeClr val="dk1"/>
              </a:solidFill>
              <a:latin typeface="Arial"/>
              <a:cs typeface="Calibri"/>
            </a:endParaRPr>
          </a:p>
          <a:p>
            <a:pPr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GB" sz="900" dirty="0">
                <a:solidFill>
                  <a:schemeClr val="dk1"/>
                </a:solidFill>
                <a:latin typeface="Arial"/>
                <a:cs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SHAIFUR.RAHMAN@DWP.GOV.UK</a:t>
            </a:r>
            <a:endParaRPr lang="en-GB" sz="900" dirty="0">
              <a:solidFill>
                <a:schemeClr val="dk1"/>
              </a:solidFill>
              <a:latin typeface="Arial"/>
              <a:cs typeface="Calibri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900" b="1" dirty="0">
                <a:latin typeface="Arial"/>
                <a:cs typeface="Arial"/>
              </a:rPr>
              <a:t>Advanced Customer Support Senior Leader</a:t>
            </a:r>
            <a:r>
              <a:rPr lang="en-GB" altLang="en-US" sz="900" dirty="0">
                <a:latin typeface="Arial"/>
                <a:cs typeface="Arial"/>
              </a:rPr>
              <a:t> </a:t>
            </a:r>
            <a:br>
              <a:rPr lang="en-GB" altLang="en-US" sz="900" dirty="0">
                <a:latin typeface="Arial"/>
                <a:cs typeface="Arial"/>
              </a:rPr>
            </a:br>
            <a:br>
              <a:rPr lang="en-GB" altLang="en-US" sz="900" dirty="0">
                <a:latin typeface="Arial"/>
                <a:cs typeface="Arial"/>
              </a:rPr>
            </a:br>
            <a:r>
              <a:rPr lang="en-GB" altLang="en-US" sz="900" dirty="0">
                <a:latin typeface="Arial"/>
                <a:cs typeface="Arial"/>
              </a:rPr>
              <a:t>Laura Anderson</a:t>
            </a:r>
            <a:endParaRPr lang="en-GB" sz="900" u="sng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sz="900" u="sng" dirty="0">
                <a:solidFill>
                  <a:srgbClr val="0000FF"/>
                </a:solidFill>
                <a:latin typeface="Arial"/>
                <a:cs typeface="Arial"/>
              </a:rPr>
              <a:t>LAURA.ANDERSON1@DWP.GOV.UK</a:t>
            </a:r>
            <a:r>
              <a:rPr lang="en-GB" sz="900" dirty="0">
                <a:latin typeface="Arial"/>
                <a:cs typeface="Arial"/>
              </a:rPr>
              <a:t> </a:t>
            </a: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1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</a:endParaRPr>
          </a:p>
        </p:txBody>
      </p:sp>
      <p:sp>
        <p:nvSpPr>
          <p:cNvPr id="5134" name="Line 43">
            <a:extLst>
              <a:ext uri="{FF2B5EF4-FFF2-40B4-BE49-F238E27FC236}">
                <a16:creationId xmlns:a16="http://schemas.microsoft.com/office/drawing/2014/main" id="{41401EF8-A8BA-37BC-64A2-E4B8DE1C8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6250" y="1557338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Rectangle 1">
            <a:extLst>
              <a:ext uri="{FF2B5EF4-FFF2-40B4-BE49-F238E27FC236}">
                <a16:creationId xmlns:a16="http://schemas.microsoft.com/office/drawing/2014/main" id="{765808C2-BF69-596F-8258-3F3F0E482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242888"/>
            <a:ext cx="18557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Poplar JCP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Chart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(Tower Hamlets)</a:t>
            </a:r>
            <a:endParaRPr lang="en-GB" altLang="en-US" sz="14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36" name="Picture 39">
            <a:extLst>
              <a:ext uri="{FF2B5EF4-FFF2-40B4-BE49-F238E27FC236}">
                <a16:creationId xmlns:a16="http://schemas.microsoft.com/office/drawing/2014/main" id="{E4E57B44-1E6B-37C8-DC51-FF7E1C1EFA6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4450"/>
            <a:ext cx="315118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00259754C2449945946A8FA2FE40D" ma:contentTypeVersion="6" ma:contentTypeDescription="Create a new document." ma:contentTypeScope="" ma:versionID="b4bb5c8651c9a8ac900b18a13c32daf2">
  <xsd:schema xmlns:xsd="http://www.w3.org/2001/XMLSchema" xmlns:xs="http://www.w3.org/2001/XMLSchema" xmlns:p="http://schemas.microsoft.com/office/2006/metadata/properties" xmlns:ns2="605b03d4-dc0f-496e-a81f-1237e85fdd4f" xmlns:ns3="c5be17bb-6ba7-4252-bcfc-cd0a8a3cf5ad" targetNamespace="http://schemas.microsoft.com/office/2006/metadata/properties" ma:root="true" ma:fieldsID="3047bc9d020571e9a55ff90caefe8df4" ns2:_="" ns3:_="">
    <xsd:import namespace="605b03d4-dc0f-496e-a81f-1237e85fdd4f"/>
    <xsd:import namespace="c5be17bb-6ba7-4252-bcfc-cd0a8a3cf5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5b03d4-dc0f-496e-a81f-1237e85fdd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e17bb-6ba7-4252-bcfc-cd0a8a3cf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05b03d4-dc0f-496e-a81f-1237e85fdd4f">ZCSJCYYY3R7Q-633407370-920</_dlc_DocId>
    <_dlc_DocIdUrl xmlns="605b03d4-dc0f-496e-a81f-1237e85fdd4f">
      <Url>https://dwpgovuk.sharepoint.com/sites/SRO-135/_layouts/15/DocIdRedir.aspx?ID=ZCSJCYYY3R7Q-633407370-920</Url>
      <Description>ZCSJCYYY3R7Q-633407370-920</Description>
    </_dlc_DocIdUrl>
  </documentManagement>
</p:propertie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7335368-494E-408B-AD77-867761F29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5b03d4-dc0f-496e-a81f-1237e85fdd4f"/>
    <ds:schemaRef ds:uri="c5be17bb-6ba7-4252-bcfc-cd0a8a3cf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1534F8-8D2F-4283-8B81-2B625B87D2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4B8ECD-D457-4C59-97D2-8C512E13C22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4E57883-2C4D-426D-8492-3D248F2E8498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605b03d4-dc0f-496e-a81f-1237e85fdd4f"/>
    <ds:schemaRef ds:uri="http://schemas.microsoft.com/office/2006/documentManagement/types"/>
    <ds:schemaRef ds:uri="http://schemas.microsoft.com/office/infopath/2007/PartnerControls"/>
    <ds:schemaRef ds:uri="c5be17bb-6ba7-4252-bcfc-cd0a8a3cf5ad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52201163-A5A5-4D8B-87AB-B90DF9254DD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6040</TotalTime>
  <Words>705</Words>
  <Application>Microsoft Office PowerPoint</Application>
  <PresentationFormat>On-screen Show (4:3)</PresentationFormat>
  <Paragraphs>114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 Theme</vt:lpstr>
      <vt:lpstr>PowerPoint Presentation</vt:lpstr>
      <vt:lpstr>PowerPoint Presentation</vt:lpstr>
    </vt:vector>
  </TitlesOfParts>
  <Company>DWP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GARY.J.BELL@DWP.GSI.GOV.UK</dc:creator>
  <cp:lastModifiedBy>Begum Umme DWP Partnership Manager</cp:lastModifiedBy>
  <cp:revision>606</cp:revision>
  <cp:lastPrinted>2018-10-25T08:20:05Z</cp:lastPrinted>
  <dcterms:created xsi:type="dcterms:W3CDTF">2011-08-31T15:18:44Z</dcterms:created>
  <dcterms:modified xsi:type="dcterms:W3CDTF">2023-06-09T08:51:59Z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Gary Bell</vt:lpwstr>
  </property>
  <property fmtid="{D5CDD505-2E9C-101B-9397-08002B2CF9AE}" pid="3" name="_dlc_DocId">
    <vt:lpwstr>ZCSJCYYY3R7Q-633407370-375</vt:lpwstr>
  </property>
  <property fmtid="{D5CDD505-2E9C-101B-9397-08002B2CF9AE}" pid="4" name="_dlc_DocIdItemGuid">
    <vt:lpwstr>27b8597f-8b87-4584-a49e-92676dcc50b8</vt:lpwstr>
  </property>
  <property fmtid="{D5CDD505-2E9C-101B-9397-08002B2CF9AE}" pid="5" name="_dlc_DocIdUrl">
    <vt:lpwstr>https://dwpgovuk.sharepoint.com/sites/SRO-135/_layouts/15/DocIdRedir.aspx?ID=ZCSJCYYY3R7Q-633407370-375, ZCSJCYYY3R7Q-633407370-375</vt:lpwstr>
  </property>
  <property fmtid="{D5CDD505-2E9C-101B-9397-08002B2CF9AE}" pid="6" name="ContentTypeId">
    <vt:lpwstr>0x010100DC800259754C2449945946A8FA2FE40D</vt:lpwstr>
  </property>
</Properties>
</file>