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6"/>
  </p:notesMasterIdLst>
  <p:sldIdLst>
    <p:sldId id="256" r:id="rId2"/>
    <p:sldId id="259" r:id="rId3"/>
    <p:sldId id="338" r:id="rId4"/>
    <p:sldId id="258" r:id="rId5"/>
    <p:sldId id="301" r:id="rId6"/>
    <p:sldId id="267" r:id="rId7"/>
    <p:sldId id="302" r:id="rId8"/>
    <p:sldId id="268" r:id="rId9"/>
    <p:sldId id="269" r:id="rId10"/>
    <p:sldId id="281" r:id="rId11"/>
    <p:sldId id="283" r:id="rId12"/>
    <p:sldId id="282" r:id="rId13"/>
    <p:sldId id="262" r:id="rId14"/>
    <p:sldId id="287" r:id="rId15"/>
    <p:sldId id="264" r:id="rId16"/>
    <p:sldId id="265" r:id="rId17"/>
    <p:sldId id="263" r:id="rId18"/>
    <p:sldId id="288" r:id="rId19"/>
    <p:sldId id="289" r:id="rId20"/>
    <p:sldId id="297" r:id="rId21"/>
    <p:sldId id="275" r:id="rId22"/>
    <p:sldId id="330" r:id="rId23"/>
    <p:sldId id="329" r:id="rId24"/>
    <p:sldId id="328" r:id="rId25"/>
    <p:sldId id="271" r:id="rId26"/>
    <p:sldId id="331" r:id="rId27"/>
    <p:sldId id="335" r:id="rId28"/>
    <p:sldId id="339" r:id="rId29"/>
    <p:sldId id="334" r:id="rId30"/>
    <p:sldId id="278" r:id="rId31"/>
    <p:sldId id="303" r:id="rId32"/>
    <p:sldId id="304" r:id="rId33"/>
    <p:sldId id="336" r:id="rId34"/>
    <p:sldId id="273" r:id="rId35"/>
    <p:sldId id="348" r:id="rId36"/>
    <p:sldId id="347" r:id="rId37"/>
    <p:sldId id="306" r:id="rId38"/>
    <p:sldId id="340" r:id="rId39"/>
    <p:sldId id="337" r:id="rId40"/>
    <p:sldId id="274" r:id="rId41"/>
    <p:sldId id="305" r:id="rId42"/>
    <p:sldId id="342" r:id="rId43"/>
    <p:sldId id="279" r:id="rId44"/>
    <p:sldId id="34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6" autoAdjust="0"/>
    <p:restoredTop sz="69638" autoAdjust="0"/>
  </p:normalViewPr>
  <p:slideViewPr>
    <p:cSldViewPr snapToGrid="0">
      <p:cViewPr varScale="1">
        <p:scale>
          <a:sx n="55" d="100"/>
          <a:sy n="55" d="100"/>
        </p:scale>
        <p:origin x="1512"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4.xml.rels><?xml version="1.0" encoding="UTF-8" standalone="yes"?>
<Relationships xmlns="http://schemas.openxmlformats.org/package/2006/relationships"><Relationship Id="rId3" Type="http://schemas.openxmlformats.org/officeDocument/2006/relationships/hyperlink" Target="https://www.lexisnexis.com/uk/lexispsl/disputeresolution/document/393786/594N-DBW1-F18D-X3B1-00000-00/linkHandler.faces?A=0.8687586324826189&amp;bct=A&amp;service=citation&amp;risb=&amp;langcountry=GB&amp;linkInfo=F%23GB%23UK_ACTS%23num%251990_43a_Title%25" TargetMode="External"/><Relationship Id="rId2" Type="http://schemas.openxmlformats.org/officeDocument/2006/relationships/hyperlink" Target="https://www.lexisnexis.com/uk/lexispsl/disputeresolution/document/393786/594N-DBW1-F18D-X3B1-00000-00/linkHandler.faces?A=0.5471765001096623&amp;bct=A&amp;service=citation&amp;risb=&amp;langcountry=GB&amp;linkInfo=F%23GB%23UK_ACTS%23num%252004_34a_Title%25" TargetMode="External"/><Relationship Id="rId1" Type="http://schemas.openxmlformats.org/officeDocument/2006/relationships/hyperlink" Target="https://www.lexisnexis.com/uk/lexispsl/disputeresolution/document/393786/594N-DBW1-F18D-X3B1-00000-00/linkHandler.faces?A=0.8913394165382829&amp;bct=A&amp;service=citation&amp;risb=&amp;langcountry=GB&amp;linkInfo=F%23GB%23UK_ACTS%23num%252004_34a_Title%25" TargetMode="External"/></Relationships>
</file>

<file path=ppt/diagrams/_rels/data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ata9.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2.png"/><Relationship Id="rId7" Type="http://schemas.openxmlformats.org/officeDocument/2006/relationships/image" Target="../media/image9.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4.svg"/><Relationship Id="rId5" Type="http://schemas.openxmlformats.org/officeDocument/2006/relationships/image" Target="../media/image5.png"/><Relationship Id="rId4" Type="http://schemas.openxmlformats.org/officeDocument/2006/relationships/image" Target="../media/image33.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4.xml.rels><?xml version="1.0" encoding="UTF-8" standalone="yes"?>
<Relationships xmlns="http://schemas.openxmlformats.org/package/2006/relationships"><Relationship Id="rId3" Type="http://schemas.openxmlformats.org/officeDocument/2006/relationships/hyperlink" Target="https://www.lexisnexis.com/uk/lexispsl/disputeresolution/document/393786/594N-DBW1-F18D-X3B1-00000-00/linkHandler.faces?A=0.8687586324826189&amp;bct=A&amp;service=citation&amp;risb=&amp;langcountry=GB&amp;linkInfo=F%23GB%23UK_ACTS%23num%251990_43a_Title%25" TargetMode="External"/><Relationship Id="rId2" Type="http://schemas.openxmlformats.org/officeDocument/2006/relationships/hyperlink" Target="https://www.lexisnexis.com/uk/lexispsl/disputeresolution/document/393786/594N-DBW1-F18D-X3B1-00000-00/linkHandler.faces?A=0.5471765001096623&amp;bct=A&amp;service=citation&amp;risb=&amp;langcountry=GB&amp;linkInfo=F%23GB%23UK_ACTS%23num%252004_34a_Title%25" TargetMode="External"/><Relationship Id="rId1" Type="http://schemas.openxmlformats.org/officeDocument/2006/relationships/hyperlink" Target="https://www.lexisnexis.com/uk/lexispsl/disputeresolution/document/393786/594N-DBW1-F18D-X3B1-00000-00/linkHandler.faces?A=0.8913394165382829&amp;bct=A&amp;service=citation&amp;risb=&amp;langcountry=GB&amp;linkInfo=F%23GB%23UK_ACTS%23num%252004_34a_Title%25" TargetMode="External"/></Relationships>
</file>

<file path=ppt/diagrams/_rels/drawing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9.xml.rels><?xml version="1.0" encoding="UTF-8" standalone="yes"?>
<Relationships xmlns="http://schemas.openxmlformats.org/package/2006/relationships"><Relationship Id="rId8" Type="http://schemas.openxmlformats.org/officeDocument/2006/relationships/image" Target="../media/image35.svg"/><Relationship Id="rId3" Type="http://schemas.openxmlformats.org/officeDocument/2006/relationships/image" Target="../media/image32.png"/><Relationship Id="rId7" Type="http://schemas.openxmlformats.org/officeDocument/2006/relationships/image" Target="../media/image9.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4.svg"/><Relationship Id="rId5" Type="http://schemas.openxmlformats.org/officeDocument/2006/relationships/image" Target="../media/image5.png"/><Relationship Id="rId4" Type="http://schemas.openxmlformats.org/officeDocument/2006/relationships/image" Target="../media/image33.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139DD9-D340-4DFA-AD75-6E1F840C40D5}" type="doc">
      <dgm:prSet loTypeId="urn:microsoft.com/office/officeart/2016/7/layout/RepeatingBendingProcessNew" loCatId="process" qsTypeId="urn:microsoft.com/office/officeart/2005/8/quickstyle/simple4" qsCatId="simple" csTypeId="urn:microsoft.com/office/officeart/2005/8/colors/colorful5" csCatId="colorful" phldr="1"/>
      <dgm:spPr/>
      <dgm:t>
        <a:bodyPr/>
        <a:lstStyle/>
        <a:p>
          <a:endParaRPr lang="en-US"/>
        </a:p>
      </dgm:t>
    </dgm:pt>
    <dgm:pt modelId="{7157800A-7440-4610-AC19-08A2A95B1374}">
      <dgm:prSet/>
      <dgm:spPr/>
      <dgm:t>
        <a:bodyPr/>
        <a:lstStyle/>
        <a:p>
          <a:r>
            <a:rPr lang="en-GB" dirty="0"/>
            <a:t>Overview</a:t>
          </a:r>
          <a:endParaRPr lang="en-US" dirty="0"/>
        </a:p>
      </dgm:t>
    </dgm:pt>
    <dgm:pt modelId="{6B07B15D-2199-46D8-A2B4-F391734517A8}" type="parTrans" cxnId="{5B72AAE1-3B4F-4AFC-A37F-7A61F6EBEB0A}">
      <dgm:prSet/>
      <dgm:spPr/>
      <dgm:t>
        <a:bodyPr/>
        <a:lstStyle/>
        <a:p>
          <a:endParaRPr lang="en-US"/>
        </a:p>
      </dgm:t>
    </dgm:pt>
    <dgm:pt modelId="{05A68236-6A13-4347-9824-5D75D8E3597C}" type="sibTrans" cxnId="{5B72AAE1-3B4F-4AFC-A37F-7A61F6EBEB0A}">
      <dgm:prSet/>
      <dgm:spPr/>
      <dgm:t>
        <a:bodyPr/>
        <a:lstStyle/>
        <a:p>
          <a:endParaRPr lang="en-US"/>
        </a:p>
      </dgm:t>
    </dgm:pt>
    <dgm:pt modelId="{2889FB3A-D94D-45B1-A7C4-19A882DC2AD4}">
      <dgm:prSet/>
      <dgm:spPr/>
      <dgm:t>
        <a:bodyPr/>
        <a:lstStyle/>
        <a:p>
          <a:r>
            <a:rPr lang="en-GB"/>
            <a:t>What is Disrepair </a:t>
          </a:r>
          <a:endParaRPr lang="en-US"/>
        </a:p>
      </dgm:t>
    </dgm:pt>
    <dgm:pt modelId="{62A96BA3-4208-4676-B9B5-F5282DEB7A45}" type="parTrans" cxnId="{976EBA33-8641-4499-9CEF-06558B710E21}">
      <dgm:prSet/>
      <dgm:spPr/>
      <dgm:t>
        <a:bodyPr/>
        <a:lstStyle/>
        <a:p>
          <a:endParaRPr lang="en-US"/>
        </a:p>
      </dgm:t>
    </dgm:pt>
    <dgm:pt modelId="{741D4AFB-5311-41F2-9AFA-92D3B1B58767}" type="sibTrans" cxnId="{976EBA33-8641-4499-9CEF-06558B710E21}">
      <dgm:prSet/>
      <dgm:spPr/>
      <dgm:t>
        <a:bodyPr/>
        <a:lstStyle/>
        <a:p>
          <a:endParaRPr lang="en-US"/>
        </a:p>
      </dgm:t>
    </dgm:pt>
    <dgm:pt modelId="{1C4AB7EC-28C0-4AB4-A64E-5057D6A9E37F}">
      <dgm:prSet/>
      <dgm:spPr/>
      <dgm:t>
        <a:bodyPr/>
        <a:lstStyle/>
        <a:p>
          <a:r>
            <a:rPr lang="en-GB"/>
            <a:t>What is not Disrepair</a:t>
          </a:r>
          <a:endParaRPr lang="en-US"/>
        </a:p>
      </dgm:t>
    </dgm:pt>
    <dgm:pt modelId="{BF15AA01-CDE8-4FF5-9D2A-1D981B329276}" type="parTrans" cxnId="{55689906-62CB-4C9B-95D8-E690A6271560}">
      <dgm:prSet/>
      <dgm:spPr/>
      <dgm:t>
        <a:bodyPr/>
        <a:lstStyle/>
        <a:p>
          <a:endParaRPr lang="en-US"/>
        </a:p>
      </dgm:t>
    </dgm:pt>
    <dgm:pt modelId="{223A7848-2BC2-407D-943D-710F34DF5138}" type="sibTrans" cxnId="{55689906-62CB-4C9B-95D8-E690A6271560}">
      <dgm:prSet/>
      <dgm:spPr/>
      <dgm:t>
        <a:bodyPr/>
        <a:lstStyle/>
        <a:p>
          <a:endParaRPr lang="en-US"/>
        </a:p>
      </dgm:t>
    </dgm:pt>
    <dgm:pt modelId="{B34A0804-7F52-4B78-8C19-8B655A423257}">
      <dgm:prSet/>
      <dgm:spPr/>
      <dgm:t>
        <a:bodyPr/>
        <a:lstStyle/>
        <a:p>
          <a:r>
            <a:rPr lang="en-GB"/>
            <a:t>Law and Guidance Regarding Disrepair</a:t>
          </a:r>
          <a:endParaRPr lang="en-US"/>
        </a:p>
      </dgm:t>
    </dgm:pt>
    <dgm:pt modelId="{C107CD58-69AB-4D1F-9E8F-7931B1499831}" type="parTrans" cxnId="{9E5162A3-2248-4B5F-AA92-F0787668923B}">
      <dgm:prSet/>
      <dgm:spPr/>
      <dgm:t>
        <a:bodyPr/>
        <a:lstStyle/>
        <a:p>
          <a:endParaRPr lang="en-US"/>
        </a:p>
      </dgm:t>
    </dgm:pt>
    <dgm:pt modelId="{ECF77624-D7FF-49E9-BDC7-6BB4C23949BB}" type="sibTrans" cxnId="{9E5162A3-2248-4B5F-AA92-F0787668923B}">
      <dgm:prSet/>
      <dgm:spPr/>
      <dgm:t>
        <a:bodyPr/>
        <a:lstStyle/>
        <a:p>
          <a:endParaRPr lang="en-US"/>
        </a:p>
      </dgm:t>
    </dgm:pt>
    <dgm:pt modelId="{E0838D09-F878-4C19-BF33-42CC0098697A}">
      <dgm:prSet/>
      <dgm:spPr/>
      <dgm:t>
        <a:bodyPr/>
        <a:lstStyle/>
        <a:p>
          <a:r>
            <a:rPr lang="en-GB"/>
            <a:t>Local Authority's Legal Obligations</a:t>
          </a:r>
          <a:endParaRPr lang="en-US"/>
        </a:p>
      </dgm:t>
    </dgm:pt>
    <dgm:pt modelId="{1368E455-B1E8-4FCB-9235-769B9C0D6D40}" type="parTrans" cxnId="{673AC2F8-3FA1-46F6-A9C5-9AE68441D0BF}">
      <dgm:prSet/>
      <dgm:spPr/>
      <dgm:t>
        <a:bodyPr/>
        <a:lstStyle/>
        <a:p>
          <a:endParaRPr lang="en-US"/>
        </a:p>
      </dgm:t>
    </dgm:pt>
    <dgm:pt modelId="{A0DC5BF8-F04E-4950-99F9-5997D8C209C1}" type="sibTrans" cxnId="{673AC2F8-3FA1-46F6-A9C5-9AE68441D0BF}">
      <dgm:prSet/>
      <dgm:spPr/>
      <dgm:t>
        <a:bodyPr/>
        <a:lstStyle/>
        <a:p>
          <a:endParaRPr lang="en-US"/>
        </a:p>
      </dgm:t>
    </dgm:pt>
    <dgm:pt modelId="{9EA49CC3-C0F4-48A3-8E80-EC275A26E13F}">
      <dgm:prSet/>
      <dgm:spPr/>
      <dgm:t>
        <a:bodyPr/>
        <a:lstStyle/>
        <a:p>
          <a:r>
            <a:rPr lang="en-GB"/>
            <a:t>Pathways</a:t>
          </a:r>
          <a:endParaRPr lang="en-US"/>
        </a:p>
      </dgm:t>
    </dgm:pt>
    <dgm:pt modelId="{DE4AD1CD-1DFA-45FC-BE79-2D98D08CADCD}" type="parTrans" cxnId="{1D9D335A-C898-4960-BE0F-15FB38A04608}">
      <dgm:prSet/>
      <dgm:spPr/>
      <dgm:t>
        <a:bodyPr/>
        <a:lstStyle/>
        <a:p>
          <a:endParaRPr lang="en-US"/>
        </a:p>
      </dgm:t>
    </dgm:pt>
    <dgm:pt modelId="{210EB64A-7F35-4F9E-89CA-7E28E94EA44B}" type="sibTrans" cxnId="{1D9D335A-C898-4960-BE0F-15FB38A04608}">
      <dgm:prSet/>
      <dgm:spPr/>
      <dgm:t>
        <a:bodyPr/>
        <a:lstStyle/>
        <a:p>
          <a:endParaRPr lang="en-US"/>
        </a:p>
      </dgm:t>
    </dgm:pt>
    <dgm:pt modelId="{BD40FB8D-CEC0-4762-8071-3F67DDE5CA44}" type="pres">
      <dgm:prSet presAssocID="{3E139DD9-D340-4DFA-AD75-6E1F840C40D5}" presName="Name0" presStyleCnt="0">
        <dgm:presLayoutVars>
          <dgm:dir/>
          <dgm:resizeHandles val="exact"/>
        </dgm:presLayoutVars>
      </dgm:prSet>
      <dgm:spPr/>
    </dgm:pt>
    <dgm:pt modelId="{5E08AA96-9BF6-4E9B-8215-157F04199F57}" type="pres">
      <dgm:prSet presAssocID="{7157800A-7440-4610-AC19-08A2A95B1374}" presName="node" presStyleLbl="node1" presStyleIdx="0" presStyleCnt="6">
        <dgm:presLayoutVars>
          <dgm:bulletEnabled val="1"/>
        </dgm:presLayoutVars>
      </dgm:prSet>
      <dgm:spPr/>
    </dgm:pt>
    <dgm:pt modelId="{8E3310FE-6EFC-46C4-8A6D-E3D295BDAEB8}" type="pres">
      <dgm:prSet presAssocID="{05A68236-6A13-4347-9824-5D75D8E3597C}" presName="sibTrans" presStyleLbl="sibTrans1D1" presStyleIdx="0" presStyleCnt="5"/>
      <dgm:spPr/>
    </dgm:pt>
    <dgm:pt modelId="{34A98D23-CFFE-4AA6-818C-439B0D190A92}" type="pres">
      <dgm:prSet presAssocID="{05A68236-6A13-4347-9824-5D75D8E3597C}" presName="connectorText" presStyleLbl="sibTrans1D1" presStyleIdx="0" presStyleCnt="5"/>
      <dgm:spPr/>
    </dgm:pt>
    <dgm:pt modelId="{9DBF6B48-C482-48FC-BE26-4313F602BD9B}" type="pres">
      <dgm:prSet presAssocID="{2889FB3A-D94D-45B1-A7C4-19A882DC2AD4}" presName="node" presStyleLbl="node1" presStyleIdx="1" presStyleCnt="6">
        <dgm:presLayoutVars>
          <dgm:bulletEnabled val="1"/>
        </dgm:presLayoutVars>
      </dgm:prSet>
      <dgm:spPr/>
    </dgm:pt>
    <dgm:pt modelId="{D3CEEECE-D478-49F2-9968-FE3DA295C049}" type="pres">
      <dgm:prSet presAssocID="{741D4AFB-5311-41F2-9AFA-92D3B1B58767}" presName="sibTrans" presStyleLbl="sibTrans1D1" presStyleIdx="1" presStyleCnt="5"/>
      <dgm:spPr/>
    </dgm:pt>
    <dgm:pt modelId="{14FD5E79-52B0-424D-9CB1-7E97BFF3E2CB}" type="pres">
      <dgm:prSet presAssocID="{741D4AFB-5311-41F2-9AFA-92D3B1B58767}" presName="connectorText" presStyleLbl="sibTrans1D1" presStyleIdx="1" presStyleCnt="5"/>
      <dgm:spPr/>
    </dgm:pt>
    <dgm:pt modelId="{E367E783-DEB2-4BF3-BD31-0F64AD71B844}" type="pres">
      <dgm:prSet presAssocID="{1C4AB7EC-28C0-4AB4-A64E-5057D6A9E37F}" presName="node" presStyleLbl="node1" presStyleIdx="2" presStyleCnt="6">
        <dgm:presLayoutVars>
          <dgm:bulletEnabled val="1"/>
        </dgm:presLayoutVars>
      </dgm:prSet>
      <dgm:spPr/>
    </dgm:pt>
    <dgm:pt modelId="{25E9B3D4-0A36-439F-8E4A-7035CB855D35}" type="pres">
      <dgm:prSet presAssocID="{223A7848-2BC2-407D-943D-710F34DF5138}" presName="sibTrans" presStyleLbl="sibTrans1D1" presStyleIdx="2" presStyleCnt="5"/>
      <dgm:spPr/>
    </dgm:pt>
    <dgm:pt modelId="{7716A6C3-A3E0-4129-9E36-FB08DC3F52AF}" type="pres">
      <dgm:prSet presAssocID="{223A7848-2BC2-407D-943D-710F34DF5138}" presName="connectorText" presStyleLbl="sibTrans1D1" presStyleIdx="2" presStyleCnt="5"/>
      <dgm:spPr/>
    </dgm:pt>
    <dgm:pt modelId="{43A74EC5-2244-471A-B438-DE54ADE43859}" type="pres">
      <dgm:prSet presAssocID="{B34A0804-7F52-4B78-8C19-8B655A423257}" presName="node" presStyleLbl="node1" presStyleIdx="3" presStyleCnt="6">
        <dgm:presLayoutVars>
          <dgm:bulletEnabled val="1"/>
        </dgm:presLayoutVars>
      </dgm:prSet>
      <dgm:spPr/>
    </dgm:pt>
    <dgm:pt modelId="{E17D5987-A178-487F-8A22-0913DE4B7EE9}" type="pres">
      <dgm:prSet presAssocID="{ECF77624-D7FF-49E9-BDC7-6BB4C23949BB}" presName="sibTrans" presStyleLbl="sibTrans1D1" presStyleIdx="3" presStyleCnt="5"/>
      <dgm:spPr/>
    </dgm:pt>
    <dgm:pt modelId="{26AD7409-D20E-4562-B874-8329B2C1ABBD}" type="pres">
      <dgm:prSet presAssocID="{ECF77624-D7FF-49E9-BDC7-6BB4C23949BB}" presName="connectorText" presStyleLbl="sibTrans1D1" presStyleIdx="3" presStyleCnt="5"/>
      <dgm:spPr/>
    </dgm:pt>
    <dgm:pt modelId="{6EB7677B-D7E0-41CE-82D3-686838BD9002}" type="pres">
      <dgm:prSet presAssocID="{E0838D09-F878-4C19-BF33-42CC0098697A}" presName="node" presStyleLbl="node1" presStyleIdx="4" presStyleCnt="6">
        <dgm:presLayoutVars>
          <dgm:bulletEnabled val="1"/>
        </dgm:presLayoutVars>
      </dgm:prSet>
      <dgm:spPr/>
    </dgm:pt>
    <dgm:pt modelId="{AA571A3E-0DC9-4577-8339-25C072167D4D}" type="pres">
      <dgm:prSet presAssocID="{A0DC5BF8-F04E-4950-99F9-5997D8C209C1}" presName="sibTrans" presStyleLbl="sibTrans1D1" presStyleIdx="4" presStyleCnt="5"/>
      <dgm:spPr/>
    </dgm:pt>
    <dgm:pt modelId="{7A87E912-2B41-41CB-9699-551706AC8A2A}" type="pres">
      <dgm:prSet presAssocID="{A0DC5BF8-F04E-4950-99F9-5997D8C209C1}" presName="connectorText" presStyleLbl="sibTrans1D1" presStyleIdx="4" presStyleCnt="5"/>
      <dgm:spPr/>
    </dgm:pt>
    <dgm:pt modelId="{84946C97-B39C-4CB8-9476-2411CC3188AF}" type="pres">
      <dgm:prSet presAssocID="{9EA49CC3-C0F4-48A3-8E80-EC275A26E13F}" presName="node" presStyleLbl="node1" presStyleIdx="5" presStyleCnt="6">
        <dgm:presLayoutVars>
          <dgm:bulletEnabled val="1"/>
        </dgm:presLayoutVars>
      </dgm:prSet>
      <dgm:spPr/>
    </dgm:pt>
  </dgm:ptLst>
  <dgm:cxnLst>
    <dgm:cxn modelId="{55689906-62CB-4C9B-95D8-E690A6271560}" srcId="{3E139DD9-D340-4DFA-AD75-6E1F840C40D5}" destId="{1C4AB7EC-28C0-4AB4-A64E-5057D6A9E37F}" srcOrd="2" destOrd="0" parTransId="{BF15AA01-CDE8-4FF5-9D2A-1D981B329276}" sibTransId="{223A7848-2BC2-407D-943D-710F34DF5138}"/>
    <dgm:cxn modelId="{81B32B1B-8729-4EE8-80AC-1D732D4E7A92}" type="presOf" srcId="{223A7848-2BC2-407D-943D-710F34DF5138}" destId="{7716A6C3-A3E0-4129-9E36-FB08DC3F52AF}" srcOrd="1" destOrd="0" presId="urn:microsoft.com/office/officeart/2016/7/layout/RepeatingBendingProcessNew"/>
    <dgm:cxn modelId="{0DA2931C-D92E-4CDF-AFD5-D7FDAC8B0F7B}" type="presOf" srcId="{B34A0804-7F52-4B78-8C19-8B655A423257}" destId="{43A74EC5-2244-471A-B438-DE54ADE43859}" srcOrd="0" destOrd="0" presId="urn:microsoft.com/office/officeart/2016/7/layout/RepeatingBendingProcessNew"/>
    <dgm:cxn modelId="{7E55F41C-CCC9-4BEB-8783-3313BB30AF2C}" type="presOf" srcId="{A0DC5BF8-F04E-4950-99F9-5997D8C209C1}" destId="{AA571A3E-0DC9-4577-8339-25C072167D4D}" srcOrd="0" destOrd="0" presId="urn:microsoft.com/office/officeart/2016/7/layout/RepeatingBendingProcessNew"/>
    <dgm:cxn modelId="{5BAA721F-8AC5-4875-9D48-7F57DED889BB}" type="presOf" srcId="{ECF77624-D7FF-49E9-BDC7-6BB4C23949BB}" destId="{26AD7409-D20E-4562-B874-8329B2C1ABBD}" srcOrd="1" destOrd="0" presId="urn:microsoft.com/office/officeart/2016/7/layout/RepeatingBendingProcessNew"/>
    <dgm:cxn modelId="{976EBA33-8641-4499-9CEF-06558B710E21}" srcId="{3E139DD9-D340-4DFA-AD75-6E1F840C40D5}" destId="{2889FB3A-D94D-45B1-A7C4-19A882DC2AD4}" srcOrd="1" destOrd="0" parTransId="{62A96BA3-4208-4676-B9B5-F5282DEB7A45}" sibTransId="{741D4AFB-5311-41F2-9AFA-92D3B1B58767}"/>
    <dgm:cxn modelId="{24D4D635-05BF-49D2-9FC3-52736A2279E5}" type="presOf" srcId="{05A68236-6A13-4347-9824-5D75D8E3597C}" destId="{34A98D23-CFFE-4AA6-818C-439B0D190A92}" srcOrd="1" destOrd="0" presId="urn:microsoft.com/office/officeart/2016/7/layout/RepeatingBendingProcessNew"/>
    <dgm:cxn modelId="{0FEBF536-9514-4AED-AE2C-1C37DF7BEB22}" type="presOf" srcId="{A0DC5BF8-F04E-4950-99F9-5997D8C209C1}" destId="{7A87E912-2B41-41CB-9699-551706AC8A2A}" srcOrd="1" destOrd="0" presId="urn:microsoft.com/office/officeart/2016/7/layout/RepeatingBendingProcessNew"/>
    <dgm:cxn modelId="{347A7451-6FB9-4E11-8B9C-10DF8E361730}" type="presOf" srcId="{741D4AFB-5311-41F2-9AFA-92D3B1B58767}" destId="{14FD5E79-52B0-424D-9CB1-7E97BFF3E2CB}" srcOrd="1" destOrd="0" presId="urn:microsoft.com/office/officeart/2016/7/layout/RepeatingBendingProcessNew"/>
    <dgm:cxn modelId="{1D9D335A-C898-4960-BE0F-15FB38A04608}" srcId="{3E139DD9-D340-4DFA-AD75-6E1F840C40D5}" destId="{9EA49CC3-C0F4-48A3-8E80-EC275A26E13F}" srcOrd="5" destOrd="0" parTransId="{DE4AD1CD-1DFA-45FC-BE79-2D98D08CADCD}" sibTransId="{210EB64A-7F35-4F9E-89CA-7E28E94EA44B}"/>
    <dgm:cxn modelId="{4DDE8B85-B3F6-481A-AA0B-D06A711791E5}" type="presOf" srcId="{3E139DD9-D340-4DFA-AD75-6E1F840C40D5}" destId="{BD40FB8D-CEC0-4762-8071-3F67DDE5CA44}" srcOrd="0" destOrd="0" presId="urn:microsoft.com/office/officeart/2016/7/layout/RepeatingBendingProcessNew"/>
    <dgm:cxn modelId="{A82B3D8C-8750-4FCB-9671-505C2EF93EF6}" type="presOf" srcId="{741D4AFB-5311-41F2-9AFA-92D3B1B58767}" destId="{D3CEEECE-D478-49F2-9968-FE3DA295C049}" srcOrd="0" destOrd="0" presId="urn:microsoft.com/office/officeart/2016/7/layout/RepeatingBendingProcessNew"/>
    <dgm:cxn modelId="{C9AFF79E-F6CC-4D7C-9A36-CF5F6EBB8BB0}" type="presOf" srcId="{7157800A-7440-4610-AC19-08A2A95B1374}" destId="{5E08AA96-9BF6-4E9B-8215-157F04199F57}" srcOrd="0" destOrd="0" presId="urn:microsoft.com/office/officeart/2016/7/layout/RepeatingBendingProcessNew"/>
    <dgm:cxn modelId="{9E5162A3-2248-4B5F-AA92-F0787668923B}" srcId="{3E139DD9-D340-4DFA-AD75-6E1F840C40D5}" destId="{B34A0804-7F52-4B78-8C19-8B655A423257}" srcOrd="3" destOrd="0" parTransId="{C107CD58-69AB-4D1F-9E8F-7931B1499831}" sibTransId="{ECF77624-D7FF-49E9-BDC7-6BB4C23949BB}"/>
    <dgm:cxn modelId="{E99AEFC3-7C24-4EC3-A82C-6973B8861C50}" type="presOf" srcId="{2889FB3A-D94D-45B1-A7C4-19A882DC2AD4}" destId="{9DBF6B48-C482-48FC-BE26-4313F602BD9B}" srcOrd="0" destOrd="0" presId="urn:microsoft.com/office/officeart/2016/7/layout/RepeatingBendingProcessNew"/>
    <dgm:cxn modelId="{4C18A1DE-0BBE-40C6-BC97-AB6956ACE127}" type="presOf" srcId="{223A7848-2BC2-407D-943D-710F34DF5138}" destId="{25E9B3D4-0A36-439F-8E4A-7035CB855D35}" srcOrd="0" destOrd="0" presId="urn:microsoft.com/office/officeart/2016/7/layout/RepeatingBendingProcessNew"/>
    <dgm:cxn modelId="{5B72AAE1-3B4F-4AFC-A37F-7A61F6EBEB0A}" srcId="{3E139DD9-D340-4DFA-AD75-6E1F840C40D5}" destId="{7157800A-7440-4610-AC19-08A2A95B1374}" srcOrd="0" destOrd="0" parTransId="{6B07B15D-2199-46D8-A2B4-F391734517A8}" sibTransId="{05A68236-6A13-4347-9824-5D75D8E3597C}"/>
    <dgm:cxn modelId="{29354DE6-5402-4743-96C4-78C9D90D6247}" type="presOf" srcId="{E0838D09-F878-4C19-BF33-42CC0098697A}" destId="{6EB7677B-D7E0-41CE-82D3-686838BD9002}" srcOrd="0" destOrd="0" presId="urn:microsoft.com/office/officeart/2016/7/layout/RepeatingBendingProcessNew"/>
    <dgm:cxn modelId="{434F35E7-0C75-49AE-8EAF-5CA19E71F3B9}" type="presOf" srcId="{1C4AB7EC-28C0-4AB4-A64E-5057D6A9E37F}" destId="{E367E783-DEB2-4BF3-BD31-0F64AD71B844}" srcOrd="0" destOrd="0" presId="urn:microsoft.com/office/officeart/2016/7/layout/RepeatingBendingProcessNew"/>
    <dgm:cxn modelId="{3A64FFF0-1F4C-4691-A68E-721C495B3C9E}" type="presOf" srcId="{05A68236-6A13-4347-9824-5D75D8E3597C}" destId="{8E3310FE-6EFC-46C4-8A6D-E3D295BDAEB8}" srcOrd="0" destOrd="0" presId="urn:microsoft.com/office/officeart/2016/7/layout/RepeatingBendingProcessNew"/>
    <dgm:cxn modelId="{673AC2F8-3FA1-46F6-A9C5-9AE68441D0BF}" srcId="{3E139DD9-D340-4DFA-AD75-6E1F840C40D5}" destId="{E0838D09-F878-4C19-BF33-42CC0098697A}" srcOrd="4" destOrd="0" parTransId="{1368E455-B1E8-4FCB-9235-769B9C0D6D40}" sibTransId="{A0DC5BF8-F04E-4950-99F9-5997D8C209C1}"/>
    <dgm:cxn modelId="{85C3A4F9-5D4A-4AA1-B4E7-099942C07ED4}" type="presOf" srcId="{9EA49CC3-C0F4-48A3-8E80-EC275A26E13F}" destId="{84946C97-B39C-4CB8-9476-2411CC3188AF}" srcOrd="0" destOrd="0" presId="urn:microsoft.com/office/officeart/2016/7/layout/RepeatingBendingProcessNew"/>
    <dgm:cxn modelId="{622942FE-0235-404B-B991-0BD00686FA05}" type="presOf" srcId="{ECF77624-D7FF-49E9-BDC7-6BB4C23949BB}" destId="{E17D5987-A178-487F-8A22-0913DE4B7EE9}" srcOrd="0" destOrd="0" presId="urn:microsoft.com/office/officeart/2016/7/layout/RepeatingBendingProcessNew"/>
    <dgm:cxn modelId="{B842ECD9-209B-4847-8FD9-26DCE37C39ED}" type="presParOf" srcId="{BD40FB8D-CEC0-4762-8071-3F67DDE5CA44}" destId="{5E08AA96-9BF6-4E9B-8215-157F04199F57}" srcOrd="0" destOrd="0" presId="urn:microsoft.com/office/officeart/2016/7/layout/RepeatingBendingProcessNew"/>
    <dgm:cxn modelId="{BE63C182-29C3-4B72-B39F-F69CFBC2B53B}" type="presParOf" srcId="{BD40FB8D-CEC0-4762-8071-3F67DDE5CA44}" destId="{8E3310FE-6EFC-46C4-8A6D-E3D295BDAEB8}" srcOrd="1" destOrd="0" presId="urn:microsoft.com/office/officeart/2016/7/layout/RepeatingBendingProcessNew"/>
    <dgm:cxn modelId="{74E0A975-1105-488F-930C-396281C39B99}" type="presParOf" srcId="{8E3310FE-6EFC-46C4-8A6D-E3D295BDAEB8}" destId="{34A98D23-CFFE-4AA6-818C-439B0D190A92}" srcOrd="0" destOrd="0" presId="urn:microsoft.com/office/officeart/2016/7/layout/RepeatingBendingProcessNew"/>
    <dgm:cxn modelId="{52FF37EB-5ECB-41DF-83DB-F2EA9E1848EF}" type="presParOf" srcId="{BD40FB8D-CEC0-4762-8071-3F67DDE5CA44}" destId="{9DBF6B48-C482-48FC-BE26-4313F602BD9B}" srcOrd="2" destOrd="0" presId="urn:microsoft.com/office/officeart/2016/7/layout/RepeatingBendingProcessNew"/>
    <dgm:cxn modelId="{09DDE1E8-14CF-42FA-A07E-FEB385653052}" type="presParOf" srcId="{BD40FB8D-CEC0-4762-8071-3F67DDE5CA44}" destId="{D3CEEECE-D478-49F2-9968-FE3DA295C049}" srcOrd="3" destOrd="0" presId="urn:microsoft.com/office/officeart/2016/7/layout/RepeatingBendingProcessNew"/>
    <dgm:cxn modelId="{94A6BD44-0623-4F99-B93F-DDA4CA55778B}" type="presParOf" srcId="{D3CEEECE-D478-49F2-9968-FE3DA295C049}" destId="{14FD5E79-52B0-424D-9CB1-7E97BFF3E2CB}" srcOrd="0" destOrd="0" presId="urn:microsoft.com/office/officeart/2016/7/layout/RepeatingBendingProcessNew"/>
    <dgm:cxn modelId="{C3807C1C-D75A-40E9-B994-A3CE989745A4}" type="presParOf" srcId="{BD40FB8D-CEC0-4762-8071-3F67DDE5CA44}" destId="{E367E783-DEB2-4BF3-BD31-0F64AD71B844}" srcOrd="4" destOrd="0" presId="urn:microsoft.com/office/officeart/2016/7/layout/RepeatingBendingProcessNew"/>
    <dgm:cxn modelId="{02736F57-E56D-409E-A657-0EEFC1BB52B9}" type="presParOf" srcId="{BD40FB8D-CEC0-4762-8071-3F67DDE5CA44}" destId="{25E9B3D4-0A36-439F-8E4A-7035CB855D35}" srcOrd="5" destOrd="0" presId="urn:microsoft.com/office/officeart/2016/7/layout/RepeatingBendingProcessNew"/>
    <dgm:cxn modelId="{86599B2C-50CB-4D41-8CD2-82766DB39E0A}" type="presParOf" srcId="{25E9B3D4-0A36-439F-8E4A-7035CB855D35}" destId="{7716A6C3-A3E0-4129-9E36-FB08DC3F52AF}" srcOrd="0" destOrd="0" presId="urn:microsoft.com/office/officeart/2016/7/layout/RepeatingBendingProcessNew"/>
    <dgm:cxn modelId="{C0792E5A-4BA5-4D14-AD2B-697EB34F86EC}" type="presParOf" srcId="{BD40FB8D-CEC0-4762-8071-3F67DDE5CA44}" destId="{43A74EC5-2244-471A-B438-DE54ADE43859}" srcOrd="6" destOrd="0" presId="urn:microsoft.com/office/officeart/2016/7/layout/RepeatingBendingProcessNew"/>
    <dgm:cxn modelId="{76C3972D-9FF9-4013-B5BB-FC68285A6681}" type="presParOf" srcId="{BD40FB8D-CEC0-4762-8071-3F67DDE5CA44}" destId="{E17D5987-A178-487F-8A22-0913DE4B7EE9}" srcOrd="7" destOrd="0" presId="urn:microsoft.com/office/officeart/2016/7/layout/RepeatingBendingProcessNew"/>
    <dgm:cxn modelId="{E10F541D-E0C2-4CF3-8E27-EE04B98A95F6}" type="presParOf" srcId="{E17D5987-A178-487F-8A22-0913DE4B7EE9}" destId="{26AD7409-D20E-4562-B874-8329B2C1ABBD}" srcOrd="0" destOrd="0" presId="urn:microsoft.com/office/officeart/2016/7/layout/RepeatingBendingProcessNew"/>
    <dgm:cxn modelId="{28D67C69-C189-4A1C-82AA-16E2ECA06261}" type="presParOf" srcId="{BD40FB8D-CEC0-4762-8071-3F67DDE5CA44}" destId="{6EB7677B-D7E0-41CE-82D3-686838BD9002}" srcOrd="8" destOrd="0" presId="urn:microsoft.com/office/officeart/2016/7/layout/RepeatingBendingProcessNew"/>
    <dgm:cxn modelId="{58CF5E6F-1B6C-441D-9E94-139D34D3DB38}" type="presParOf" srcId="{BD40FB8D-CEC0-4762-8071-3F67DDE5CA44}" destId="{AA571A3E-0DC9-4577-8339-25C072167D4D}" srcOrd="9" destOrd="0" presId="urn:microsoft.com/office/officeart/2016/7/layout/RepeatingBendingProcessNew"/>
    <dgm:cxn modelId="{072F98AF-AD9F-4B26-8647-8A9400465724}" type="presParOf" srcId="{AA571A3E-0DC9-4577-8339-25C072167D4D}" destId="{7A87E912-2B41-41CB-9699-551706AC8A2A}" srcOrd="0" destOrd="0" presId="urn:microsoft.com/office/officeart/2016/7/layout/RepeatingBendingProcessNew"/>
    <dgm:cxn modelId="{F6137939-C742-48B3-9EFB-7244A58611DA}" type="presParOf" srcId="{BD40FB8D-CEC0-4762-8071-3F67DDE5CA44}" destId="{84946C97-B39C-4CB8-9476-2411CC3188AF}"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9F2A8A-DA5C-435D-A37F-D3BE0DC9B8A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BD9CB6A-4D26-42D9-9381-197B5F89FA6A}">
      <dgm:prSet/>
      <dgm:spPr/>
      <dgm:t>
        <a:bodyPr/>
        <a:lstStyle/>
        <a:p>
          <a:pPr>
            <a:lnSpc>
              <a:spcPct val="100000"/>
            </a:lnSpc>
          </a:pPr>
          <a:endParaRPr lang="en-US"/>
        </a:p>
      </dgm:t>
    </dgm:pt>
    <dgm:pt modelId="{1DCEBFDA-20B1-4DDD-BFB1-76F57823CAF6}" type="parTrans" cxnId="{AA309520-EBA1-4A44-B577-B25EAFEE35FB}">
      <dgm:prSet/>
      <dgm:spPr/>
      <dgm:t>
        <a:bodyPr/>
        <a:lstStyle/>
        <a:p>
          <a:endParaRPr lang="en-US"/>
        </a:p>
      </dgm:t>
    </dgm:pt>
    <dgm:pt modelId="{2E1C3578-4063-4279-AC28-CB785BAD72A1}" type="sibTrans" cxnId="{AA309520-EBA1-4A44-B577-B25EAFEE35FB}">
      <dgm:prSet/>
      <dgm:spPr/>
      <dgm:t>
        <a:bodyPr/>
        <a:lstStyle/>
        <a:p>
          <a:endParaRPr lang="en-US"/>
        </a:p>
      </dgm:t>
    </dgm:pt>
    <dgm:pt modelId="{F82FE703-0536-4A93-80A9-FBAB5E97CE67}">
      <dgm:prSet/>
      <dgm:spPr/>
      <dgm:t>
        <a:bodyPr/>
        <a:lstStyle/>
        <a:p>
          <a:pPr>
            <a:lnSpc>
              <a:spcPct val="100000"/>
            </a:lnSpc>
          </a:pPr>
          <a:r>
            <a:rPr lang="en-GB"/>
            <a:t>Since LASPO 2012 a tenant can only get legal aid for a disrepair case in limited circumstances and once the works are done there is no legal aid for the compensation claim. </a:t>
          </a:r>
          <a:endParaRPr lang="en-US"/>
        </a:p>
      </dgm:t>
    </dgm:pt>
    <dgm:pt modelId="{255BE214-0E7E-4635-988F-E4A65042F243}" type="parTrans" cxnId="{F29DA488-D30B-4DF1-B53E-FE7A43A476D9}">
      <dgm:prSet/>
      <dgm:spPr/>
      <dgm:t>
        <a:bodyPr/>
        <a:lstStyle/>
        <a:p>
          <a:endParaRPr lang="en-US"/>
        </a:p>
      </dgm:t>
    </dgm:pt>
    <dgm:pt modelId="{5EBC79A4-0505-4246-9F5E-4BE5BC593778}" type="sibTrans" cxnId="{F29DA488-D30B-4DF1-B53E-FE7A43A476D9}">
      <dgm:prSet/>
      <dgm:spPr/>
      <dgm:t>
        <a:bodyPr/>
        <a:lstStyle/>
        <a:p>
          <a:endParaRPr lang="en-US"/>
        </a:p>
      </dgm:t>
    </dgm:pt>
    <dgm:pt modelId="{0FF2C11E-A1BD-45AF-9017-CE3AF6ADA453}">
      <dgm:prSet/>
      <dgm:spPr/>
      <dgm:t>
        <a:bodyPr/>
        <a:lstStyle/>
        <a:p>
          <a:pPr>
            <a:lnSpc>
              <a:spcPct val="100000"/>
            </a:lnSpc>
          </a:pPr>
          <a:r>
            <a:rPr lang="en-GB" dirty="0"/>
            <a:t>Some firms take instruction of disrepair under a Conditional Fee Agreement, in a limited circumstance. However, a large group of vulnerable clients are left without support, legal advice and representation. </a:t>
          </a:r>
          <a:endParaRPr lang="en-US" dirty="0"/>
        </a:p>
      </dgm:t>
    </dgm:pt>
    <dgm:pt modelId="{54873122-84C9-4D2D-B914-F6306F08E6EF}" type="parTrans" cxnId="{0150FA35-ACD5-42F0-B570-B165CC5EC2CF}">
      <dgm:prSet/>
      <dgm:spPr/>
      <dgm:t>
        <a:bodyPr/>
        <a:lstStyle/>
        <a:p>
          <a:endParaRPr lang="en-US"/>
        </a:p>
      </dgm:t>
    </dgm:pt>
    <dgm:pt modelId="{83C425CF-8D25-41F8-AC01-5EA8968EE798}" type="sibTrans" cxnId="{0150FA35-ACD5-42F0-B570-B165CC5EC2CF}">
      <dgm:prSet/>
      <dgm:spPr/>
      <dgm:t>
        <a:bodyPr/>
        <a:lstStyle/>
        <a:p>
          <a:endParaRPr lang="en-US"/>
        </a:p>
      </dgm:t>
    </dgm:pt>
    <dgm:pt modelId="{53DBD28F-C8BA-4B49-B9F2-29A857863C67}">
      <dgm:prSet/>
      <dgm:spPr/>
      <dgm:t>
        <a:bodyPr/>
        <a:lstStyle/>
        <a:p>
          <a:pPr>
            <a:lnSpc>
              <a:spcPct val="100000"/>
            </a:lnSpc>
          </a:pPr>
          <a:r>
            <a:rPr lang="en-GB" dirty="0"/>
            <a:t>The project will primarily focus on gathering evidence to make a case for Exceptional Legal Aid Funding to issue a claim. </a:t>
          </a:r>
          <a:endParaRPr lang="en-US" dirty="0"/>
        </a:p>
      </dgm:t>
    </dgm:pt>
    <dgm:pt modelId="{97B16D70-5B9D-4680-8DE2-7E282747B705}" type="parTrans" cxnId="{8480E8B3-113F-482F-A750-C34AA71985CF}">
      <dgm:prSet/>
      <dgm:spPr/>
      <dgm:t>
        <a:bodyPr/>
        <a:lstStyle/>
        <a:p>
          <a:endParaRPr lang="en-US"/>
        </a:p>
      </dgm:t>
    </dgm:pt>
    <dgm:pt modelId="{2FE8FBD7-9040-49C5-85C6-54341C2F14D6}" type="sibTrans" cxnId="{8480E8B3-113F-482F-A750-C34AA71985CF}">
      <dgm:prSet/>
      <dgm:spPr/>
      <dgm:t>
        <a:bodyPr/>
        <a:lstStyle/>
        <a:p>
          <a:endParaRPr lang="en-US"/>
        </a:p>
      </dgm:t>
    </dgm:pt>
    <dgm:pt modelId="{A28AA9D6-68F5-467D-BAD7-2B08C06E1B95}">
      <dgm:prSet/>
      <dgm:spPr/>
      <dgm:t>
        <a:bodyPr/>
        <a:lstStyle/>
        <a:p>
          <a:pPr>
            <a:lnSpc>
              <a:spcPct val="100000"/>
            </a:lnSpc>
          </a:pPr>
          <a:r>
            <a:rPr lang="en-GB" dirty="0"/>
            <a:t>Additionally, the project will robustly pursue the local </a:t>
          </a:r>
          <a:r>
            <a:rPr lang="en-GB" dirty="0" err="1"/>
            <a:t>authorites</a:t>
          </a:r>
          <a:r>
            <a:rPr lang="en-GB" dirty="0"/>
            <a:t> to meets its obligation under the Housing Act 2004. </a:t>
          </a:r>
          <a:endParaRPr lang="en-US" dirty="0"/>
        </a:p>
      </dgm:t>
    </dgm:pt>
    <dgm:pt modelId="{30B1C13C-AFC7-47E7-B58C-F2AA2280879C}" type="parTrans" cxnId="{08AC39C8-5CBA-4390-B7FB-27FC90E1622C}">
      <dgm:prSet/>
      <dgm:spPr/>
      <dgm:t>
        <a:bodyPr/>
        <a:lstStyle/>
        <a:p>
          <a:endParaRPr lang="en-US"/>
        </a:p>
      </dgm:t>
    </dgm:pt>
    <dgm:pt modelId="{0BC7C164-67D4-4D00-B9A7-DD8E4125D797}" type="sibTrans" cxnId="{08AC39C8-5CBA-4390-B7FB-27FC90E1622C}">
      <dgm:prSet/>
      <dgm:spPr/>
      <dgm:t>
        <a:bodyPr/>
        <a:lstStyle/>
        <a:p>
          <a:endParaRPr lang="en-US"/>
        </a:p>
      </dgm:t>
    </dgm:pt>
    <dgm:pt modelId="{CD4133D8-97DA-4408-B56B-DB30FF5076A5}">
      <dgm:prSet/>
      <dgm:spPr/>
      <dgm:t>
        <a:bodyPr/>
        <a:lstStyle/>
        <a:p>
          <a:pPr>
            <a:lnSpc>
              <a:spcPct val="100000"/>
            </a:lnSpc>
          </a:pPr>
          <a:endParaRPr lang="en-GB"/>
        </a:p>
      </dgm:t>
    </dgm:pt>
    <dgm:pt modelId="{E8CF8E7F-DB4F-4237-B269-C4E254106593}" type="parTrans" cxnId="{17A68727-BDF1-461D-8881-C11B150EB7E2}">
      <dgm:prSet/>
      <dgm:spPr/>
      <dgm:t>
        <a:bodyPr/>
        <a:lstStyle/>
        <a:p>
          <a:endParaRPr lang="en-GB"/>
        </a:p>
      </dgm:t>
    </dgm:pt>
    <dgm:pt modelId="{F22EC5F2-8392-4C83-9EFD-94B448198D40}" type="sibTrans" cxnId="{17A68727-BDF1-461D-8881-C11B150EB7E2}">
      <dgm:prSet/>
      <dgm:spPr/>
      <dgm:t>
        <a:bodyPr/>
        <a:lstStyle/>
        <a:p>
          <a:endParaRPr lang="en-GB"/>
        </a:p>
      </dgm:t>
    </dgm:pt>
    <dgm:pt modelId="{B0B942CF-C44B-4D25-844F-A12D65DBF4C0}" type="pres">
      <dgm:prSet presAssocID="{779F2A8A-DA5C-435D-A37F-D3BE0DC9B8A4}" presName="root" presStyleCnt="0">
        <dgm:presLayoutVars>
          <dgm:dir/>
          <dgm:resizeHandles val="exact"/>
        </dgm:presLayoutVars>
      </dgm:prSet>
      <dgm:spPr/>
    </dgm:pt>
    <dgm:pt modelId="{1F22D9DE-8C0E-4DAC-BABF-ED8358B2B342}" type="pres">
      <dgm:prSet presAssocID="{2BD9CB6A-4D26-42D9-9381-197B5F89FA6A}" presName="compNode" presStyleCnt="0"/>
      <dgm:spPr/>
    </dgm:pt>
    <dgm:pt modelId="{51313714-3067-4D55-94F1-60207630FED6}" type="pres">
      <dgm:prSet presAssocID="{2BD9CB6A-4D26-42D9-9381-197B5F89FA6A}" presName="iconRect" presStyleLbl="node1" presStyleIdx="0" presStyleCnt="6"/>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me with solid fill"/>
        </a:ext>
      </dgm:extLst>
    </dgm:pt>
    <dgm:pt modelId="{E1C9E0FB-843D-4D30-A717-641F932BE446}" type="pres">
      <dgm:prSet presAssocID="{2BD9CB6A-4D26-42D9-9381-197B5F89FA6A}" presName="spaceRect" presStyleCnt="0"/>
      <dgm:spPr/>
    </dgm:pt>
    <dgm:pt modelId="{0F3F0E4F-E2A5-477A-918A-F22DDC9F1136}" type="pres">
      <dgm:prSet presAssocID="{2BD9CB6A-4D26-42D9-9381-197B5F89FA6A}" presName="textRect" presStyleLbl="revTx" presStyleIdx="0" presStyleCnt="6">
        <dgm:presLayoutVars>
          <dgm:chMax val="1"/>
          <dgm:chPref val="1"/>
        </dgm:presLayoutVars>
      </dgm:prSet>
      <dgm:spPr/>
    </dgm:pt>
    <dgm:pt modelId="{AA4D1718-1C7A-43A4-A4B9-34777CFE418F}" type="pres">
      <dgm:prSet presAssocID="{2E1C3578-4063-4279-AC28-CB785BAD72A1}" presName="sibTrans" presStyleCnt="0"/>
      <dgm:spPr/>
    </dgm:pt>
    <dgm:pt modelId="{5873731B-53FF-489B-80ED-385F57D8AAF0}" type="pres">
      <dgm:prSet presAssocID="{F82FE703-0536-4A93-80A9-FBAB5E97CE67}" presName="compNode" presStyleCnt="0"/>
      <dgm:spPr/>
    </dgm:pt>
    <dgm:pt modelId="{A224B9B4-9F5C-41CE-829D-2180F6E42F84}" type="pres">
      <dgm:prSet presAssocID="{F82FE703-0536-4A93-80A9-FBAB5E97CE67}"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avel"/>
        </a:ext>
      </dgm:extLst>
    </dgm:pt>
    <dgm:pt modelId="{F53DC404-46A5-47B5-9D0C-48A845799582}" type="pres">
      <dgm:prSet presAssocID="{F82FE703-0536-4A93-80A9-FBAB5E97CE67}" presName="spaceRect" presStyleCnt="0"/>
      <dgm:spPr/>
    </dgm:pt>
    <dgm:pt modelId="{935FC570-F9D4-43DE-9E5A-7BCC8E5606AB}" type="pres">
      <dgm:prSet presAssocID="{F82FE703-0536-4A93-80A9-FBAB5E97CE67}" presName="textRect" presStyleLbl="revTx" presStyleIdx="1" presStyleCnt="6">
        <dgm:presLayoutVars>
          <dgm:chMax val="1"/>
          <dgm:chPref val="1"/>
        </dgm:presLayoutVars>
      </dgm:prSet>
      <dgm:spPr/>
    </dgm:pt>
    <dgm:pt modelId="{217BD95A-90BB-474B-BE2E-6647F4565738}" type="pres">
      <dgm:prSet presAssocID="{5EBC79A4-0505-4246-9F5E-4BE5BC593778}" presName="sibTrans" presStyleCnt="0"/>
      <dgm:spPr/>
    </dgm:pt>
    <dgm:pt modelId="{712E9F8A-53DB-4A40-9AFA-1F4EC23AEDDF}" type="pres">
      <dgm:prSet presAssocID="{0FF2C11E-A1BD-45AF-9017-CE3AF6ADA453}" presName="compNode" presStyleCnt="0"/>
      <dgm:spPr/>
    </dgm:pt>
    <dgm:pt modelId="{42675C35-11D0-4CEA-BD2F-B6593F278FF9}" type="pres">
      <dgm:prSet presAssocID="{0FF2C11E-A1BD-45AF-9017-CE3AF6ADA453}"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Irritant"/>
        </a:ext>
      </dgm:extLst>
    </dgm:pt>
    <dgm:pt modelId="{578D5FF2-90D0-436E-A382-C327BD3D649E}" type="pres">
      <dgm:prSet presAssocID="{0FF2C11E-A1BD-45AF-9017-CE3AF6ADA453}" presName="spaceRect" presStyleCnt="0"/>
      <dgm:spPr/>
    </dgm:pt>
    <dgm:pt modelId="{1A15BFDC-7C0E-4A5C-BFBE-0789935D2209}" type="pres">
      <dgm:prSet presAssocID="{0FF2C11E-A1BD-45AF-9017-CE3AF6ADA453}" presName="textRect" presStyleLbl="revTx" presStyleIdx="2" presStyleCnt="6">
        <dgm:presLayoutVars>
          <dgm:chMax val="1"/>
          <dgm:chPref val="1"/>
        </dgm:presLayoutVars>
      </dgm:prSet>
      <dgm:spPr/>
    </dgm:pt>
    <dgm:pt modelId="{B889C50F-9B12-43A9-B544-1059C2C99D60}" type="pres">
      <dgm:prSet presAssocID="{83C425CF-8D25-41F8-AC01-5EA8968EE798}" presName="sibTrans" presStyleCnt="0"/>
      <dgm:spPr/>
    </dgm:pt>
    <dgm:pt modelId="{18084B1A-0207-4500-94FE-1508E262E4C1}" type="pres">
      <dgm:prSet presAssocID="{53DBD28F-C8BA-4B49-B9F2-29A857863C67}" presName="compNode" presStyleCnt="0"/>
      <dgm:spPr/>
    </dgm:pt>
    <dgm:pt modelId="{62D5B29E-F7CE-455F-9799-71FFB4596676}" type="pres">
      <dgm:prSet presAssocID="{53DBD28F-C8BA-4B49-B9F2-29A857863C6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Judge"/>
        </a:ext>
      </dgm:extLst>
    </dgm:pt>
    <dgm:pt modelId="{E4C5F6AB-B195-496F-A7CD-BF6520C002F1}" type="pres">
      <dgm:prSet presAssocID="{53DBD28F-C8BA-4B49-B9F2-29A857863C67}" presName="spaceRect" presStyleCnt="0"/>
      <dgm:spPr/>
    </dgm:pt>
    <dgm:pt modelId="{BFA4C384-104E-439D-A567-C1FE6901C872}" type="pres">
      <dgm:prSet presAssocID="{53DBD28F-C8BA-4B49-B9F2-29A857863C67}" presName="textRect" presStyleLbl="revTx" presStyleIdx="3" presStyleCnt="6">
        <dgm:presLayoutVars>
          <dgm:chMax val="1"/>
          <dgm:chPref val="1"/>
        </dgm:presLayoutVars>
      </dgm:prSet>
      <dgm:spPr/>
    </dgm:pt>
    <dgm:pt modelId="{39292291-1B6A-4E95-B952-9F958F30E27E}" type="pres">
      <dgm:prSet presAssocID="{2FE8FBD7-9040-49C5-85C6-54341C2F14D6}" presName="sibTrans" presStyleCnt="0"/>
      <dgm:spPr/>
    </dgm:pt>
    <dgm:pt modelId="{8A3460C3-CF61-4643-A211-3F6F91EA6132}" type="pres">
      <dgm:prSet presAssocID="{A28AA9D6-68F5-467D-BAD7-2B08C06E1B95}" presName="compNode" presStyleCnt="0"/>
      <dgm:spPr/>
    </dgm:pt>
    <dgm:pt modelId="{C3FE4A61-DB30-4FD2-B796-3B2E47F5667E}" type="pres">
      <dgm:prSet presAssocID="{A28AA9D6-68F5-467D-BAD7-2B08C06E1B9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House"/>
        </a:ext>
      </dgm:extLst>
    </dgm:pt>
    <dgm:pt modelId="{C5D87A7C-D822-42B9-8CA5-6F7C9CFB4EB0}" type="pres">
      <dgm:prSet presAssocID="{A28AA9D6-68F5-467D-BAD7-2B08C06E1B95}" presName="spaceRect" presStyleCnt="0"/>
      <dgm:spPr/>
    </dgm:pt>
    <dgm:pt modelId="{96DDCB73-AD18-4748-83AF-FF9A3F62E03D}" type="pres">
      <dgm:prSet presAssocID="{A28AA9D6-68F5-467D-BAD7-2B08C06E1B95}" presName="textRect" presStyleLbl="revTx" presStyleIdx="4" presStyleCnt="6">
        <dgm:presLayoutVars>
          <dgm:chMax val="1"/>
          <dgm:chPref val="1"/>
        </dgm:presLayoutVars>
      </dgm:prSet>
      <dgm:spPr/>
    </dgm:pt>
    <dgm:pt modelId="{C38EA1C5-A68D-41DA-81C3-B6CA8C2FDA6F}" type="pres">
      <dgm:prSet presAssocID="{0BC7C164-67D4-4D00-B9A7-DD8E4125D797}" presName="sibTrans" presStyleCnt="0"/>
      <dgm:spPr/>
    </dgm:pt>
    <dgm:pt modelId="{2055011C-27A0-4703-BB62-DAB49F14A017}" type="pres">
      <dgm:prSet presAssocID="{CD4133D8-97DA-4408-B56B-DB30FF5076A5}" presName="compNode" presStyleCnt="0"/>
      <dgm:spPr/>
    </dgm:pt>
    <dgm:pt modelId="{83C173F8-15F9-4074-898F-F72EE55B1E68}" type="pres">
      <dgm:prSet presAssocID="{CD4133D8-97DA-4408-B56B-DB30FF5076A5}" presName="iconRect" presStyleLbl="node1" presStyleIdx="5"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ouse with solid fill"/>
        </a:ext>
      </dgm:extLst>
    </dgm:pt>
    <dgm:pt modelId="{4CDD839A-83A4-4F9A-B8CF-1165DD242272}" type="pres">
      <dgm:prSet presAssocID="{CD4133D8-97DA-4408-B56B-DB30FF5076A5}" presName="spaceRect" presStyleCnt="0"/>
      <dgm:spPr/>
    </dgm:pt>
    <dgm:pt modelId="{C185FBF0-378D-46AE-9AF1-5B12BD761CC1}" type="pres">
      <dgm:prSet presAssocID="{CD4133D8-97DA-4408-B56B-DB30FF5076A5}" presName="textRect" presStyleLbl="revTx" presStyleIdx="5" presStyleCnt="6">
        <dgm:presLayoutVars>
          <dgm:chMax val="1"/>
          <dgm:chPref val="1"/>
        </dgm:presLayoutVars>
      </dgm:prSet>
      <dgm:spPr/>
    </dgm:pt>
  </dgm:ptLst>
  <dgm:cxnLst>
    <dgm:cxn modelId="{3FDD9C0F-39CF-4F26-9C9A-2170BADB0384}" type="presOf" srcId="{779F2A8A-DA5C-435D-A37F-D3BE0DC9B8A4}" destId="{B0B942CF-C44B-4D25-844F-A12D65DBF4C0}" srcOrd="0" destOrd="0" presId="urn:microsoft.com/office/officeart/2018/2/layout/IconLabelList"/>
    <dgm:cxn modelId="{AA309520-EBA1-4A44-B577-B25EAFEE35FB}" srcId="{779F2A8A-DA5C-435D-A37F-D3BE0DC9B8A4}" destId="{2BD9CB6A-4D26-42D9-9381-197B5F89FA6A}" srcOrd="0" destOrd="0" parTransId="{1DCEBFDA-20B1-4DDD-BFB1-76F57823CAF6}" sibTransId="{2E1C3578-4063-4279-AC28-CB785BAD72A1}"/>
    <dgm:cxn modelId="{17A68727-BDF1-461D-8881-C11B150EB7E2}" srcId="{779F2A8A-DA5C-435D-A37F-D3BE0DC9B8A4}" destId="{CD4133D8-97DA-4408-B56B-DB30FF5076A5}" srcOrd="5" destOrd="0" parTransId="{E8CF8E7F-DB4F-4237-B269-C4E254106593}" sibTransId="{F22EC5F2-8392-4C83-9EFD-94B448198D40}"/>
    <dgm:cxn modelId="{0150FA35-ACD5-42F0-B570-B165CC5EC2CF}" srcId="{779F2A8A-DA5C-435D-A37F-D3BE0DC9B8A4}" destId="{0FF2C11E-A1BD-45AF-9017-CE3AF6ADA453}" srcOrd="2" destOrd="0" parTransId="{54873122-84C9-4D2D-B914-F6306F08E6EF}" sibTransId="{83C425CF-8D25-41F8-AC01-5EA8968EE798}"/>
    <dgm:cxn modelId="{20D4F841-0866-4D13-8C4E-5466E07FBC11}" type="presOf" srcId="{2BD9CB6A-4D26-42D9-9381-197B5F89FA6A}" destId="{0F3F0E4F-E2A5-477A-918A-F22DDC9F1136}" srcOrd="0" destOrd="0" presId="urn:microsoft.com/office/officeart/2018/2/layout/IconLabelList"/>
    <dgm:cxn modelId="{8FAEC654-3965-4BAA-8A63-339BE0B3C8E9}" type="presOf" srcId="{53DBD28F-C8BA-4B49-B9F2-29A857863C67}" destId="{BFA4C384-104E-439D-A567-C1FE6901C872}" srcOrd="0" destOrd="0" presId="urn:microsoft.com/office/officeart/2018/2/layout/IconLabelList"/>
    <dgm:cxn modelId="{CA8FA581-2F70-48CD-AF19-453D38DA9F04}" type="presOf" srcId="{0FF2C11E-A1BD-45AF-9017-CE3AF6ADA453}" destId="{1A15BFDC-7C0E-4A5C-BFBE-0789935D2209}" srcOrd="0" destOrd="0" presId="urn:microsoft.com/office/officeart/2018/2/layout/IconLabelList"/>
    <dgm:cxn modelId="{45DDCA84-0C22-45FF-93CD-A9A65AA69FAF}" type="presOf" srcId="{A28AA9D6-68F5-467D-BAD7-2B08C06E1B95}" destId="{96DDCB73-AD18-4748-83AF-FF9A3F62E03D}" srcOrd="0" destOrd="0" presId="urn:microsoft.com/office/officeart/2018/2/layout/IconLabelList"/>
    <dgm:cxn modelId="{F29DA488-D30B-4DF1-B53E-FE7A43A476D9}" srcId="{779F2A8A-DA5C-435D-A37F-D3BE0DC9B8A4}" destId="{F82FE703-0536-4A93-80A9-FBAB5E97CE67}" srcOrd="1" destOrd="0" parTransId="{255BE214-0E7E-4635-988F-E4A65042F243}" sibTransId="{5EBC79A4-0505-4246-9F5E-4BE5BC593778}"/>
    <dgm:cxn modelId="{312FA59A-CAD6-4BF0-9741-18063F3FD1EB}" type="presOf" srcId="{F82FE703-0536-4A93-80A9-FBAB5E97CE67}" destId="{935FC570-F9D4-43DE-9E5A-7BCC8E5606AB}" srcOrd="0" destOrd="0" presId="urn:microsoft.com/office/officeart/2018/2/layout/IconLabelList"/>
    <dgm:cxn modelId="{FC614C9B-96FE-4BD5-BF4B-25D66F59B950}" type="presOf" srcId="{CD4133D8-97DA-4408-B56B-DB30FF5076A5}" destId="{C185FBF0-378D-46AE-9AF1-5B12BD761CC1}" srcOrd="0" destOrd="0" presId="urn:microsoft.com/office/officeart/2018/2/layout/IconLabelList"/>
    <dgm:cxn modelId="{8480E8B3-113F-482F-A750-C34AA71985CF}" srcId="{779F2A8A-DA5C-435D-A37F-D3BE0DC9B8A4}" destId="{53DBD28F-C8BA-4B49-B9F2-29A857863C67}" srcOrd="3" destOrd="0" parTransId="{97B16D70-5B9D-4680-8DE2-7E282747B705}" sibTransId="{2FE8FBD7-9040-49C5-85C6-54341C2F14D6}"/>
    <dgm:cxn modelId="{08AC39C8-5CBA-4390-B7FB-27FC90E1622C}" srcId="{779F2A8A-DA5C-435D-A37F-D3BE0DC9B8A4}" destId="{A28AA9D6-68F5-467D-BAD7-2B08C06E1B95}" srcOrd="4" destOrd="0" parTransId="{30B1C13C-AFC7-47E7-B58C-F2AA2280879C}" sibTransId="{0BC7C164-67D4-4D00-B9A7-DD8E4125D797}"/>
    <dgm:cxn modelId="{588FE4CD-D5EA-4DC7-9227-02525EA1E70B}" type="presParOf" srcId="{B0B942CF-C44B-4D25-844F-A12D65DBF4C0}" destId="{1F22D9DE-8C0E-4DAC-BABF-ED8358B2B342}" srcOrd="0" destOrd="0" presId="urn:microsoft.com/office/officeart/2018/2/layout/IconLabelList"/>
    <dgm:cxn modelId="{FB61C259-FD16-49A1-A2AA-2B8646068CA2}" type="presParOf" srcId="{1F22D9DE-8C0E-4DAC-BABF-ED8358B2B342}" destId="{51313714-3067-4D55-94F1-60207630FED6}" srcOrd="0" destOrd="0" presId="urn:microsoft.com/office/officeart/2018/2/layout/IconLabelList"/>
    <dgm:cxn modelId="{4BFF1D30-E032-44F7-B5E5-52837A958B71}" type="presParOf" srcId="{1F22D9DE-8C0E-4DAC-BABF-ED8358B2B342}" destId="{E1C9E0FB-843D-4D30-A717-641F932BE446}" srcOrd="1" destOrd="0" presId="urn:microsoft.com/office/officeart/2018/2/layout/IconLabelList"/>
    <dgm:cxn modelId="{4C2A5061-6A46-4A43-A7CA-09BB2D269B36}" type="presParOf" srcId="{1F22D9DE-8C0E-4DAC-BABF-ED8358B2B342}" destId="{0F3F0E4F-E2A5-477A-918A-F22DDC9F1136}" srcOrd="2" destOrd="0" presId="urn:microsoft.com/office/officeart/2018/2/layout/IconLabelList"/>
    <dgm:cxn modelId="{0BADB122-9BAD-4232-8622-FF633492F80E}" type="presParOf" srcId="{B0B942CF-C44B-4D25-844F-A12D65DBF4C0}" destId="{AA4D1718-1C7A-43A4-A4B9-34777CFE418F}" srcOrd="1" destOrd="0" presId="urn:microsoft.com/office/officeart/2018/2/layout/IconLabelList"/>
    <dgm:cxn modelId="{05FD7798-F6C7-4461-990E-423EC1D21619}" type="presParOf" srcId="{B0B942CF-C44B-4D25-844F-A12D65DBF4C0}" destId="{5873731B-53FF-489B-80ED-385F57D8AAF0}" srcOrd="2" destOrd="0" presId="urn:microsoft.com/office/officeart/2018/2/layout/IconLabelList"/>
    <dgm:cxn modelId="{4A838905-7F3D-419B-8778-C646E4B63F95}" type="presParOf" srcId="{5873731B-53FF-489B-80ED-385F57D8AAF0}" destId="{A224B9B4-9F5C-41CE-829D-2180F6E42F84}" srcOrd="0" destOrd="0" presId="urn:microsoft.com/office/officeart/2018/2/layout/IconLabelList"/>
    <dgm:cxn modelId="{3F8457EA-68B1-433D-BB01-9C3E1B495BBF}" type="presParOf" srcId="{5873731B-53FF-489B-80ED-385F57D8AAF0}" destId="{F53DC404-46A5-47B5-9D0C-48A845799582}" srcOrd="1" destOrd="0" presId="urn:microsoft.com/office/officeart/2018/2/layout/IconLabelList"/>
    <dgm:cxn modelId="{9F1829D0-003F-479A-A2D2-0D84D8FA5977}" type="presParOf" srcId="{5873731B-53FF-489B-80ED-385F57D8AAF0}" destId="{935FC570-F9D4-43DE-9E5A-7BCC8E5606AB}" srcOrd="2" destOrd="0" presId="urn:microsoft.com/office/officeart/2018/2/layout/IconLabelList"/>
    <dgm:cxn modelId="{61998845-E8FD-4FBB-ADC5-DE4CDF5D9822}" type="presParOf" srcId="{B0B942CF-C44B-4D25-844F-A12D65DBF4C0}" destId="{217BD95A-90BB-474B-BE2E-6647F4565738}" srcOrd="3" destOrd="0" presId="urn:microsoft.com/office/officeart/2018/2/layout/IconLabelList"/>
    <dgm:cxn modelId="{621888D4-4119-4F01-9FFC-19B925DF1963}" type="presParOf" srcId="{B0B942CF-C44B-4D25-844F-A12D65DBF4C0}" destId="{712E9F8A-53DB-4A40-9AFA-1F4EC23AEDDF}" srcOrd="4" destOrd="0" presId="urn:microsoft.com/office/officeart/2018/2/layout/IconLabelList"/>
    <dgm:cxn modelId="{15BF4F08-FA98-4893-9FB6-621FFAF3431B}" type="presParOf" srcId="{712E9F8A-53DB-4A40-9AFA-1F4EC23AEDDF}" destId="{42675C35-11D0-4CEA-BD2F-B6593F278FF9}" srcOrd="0" destOrd="0" presId="urn:microsoft.com/office/officeart/2018/2/layout/IconLabelList"/>
    <dgm:cxn modelId="{7B31A077-0DFD-4F27-8E39-9415424A13AE}" type="presParOf" srcId="{712E9F8A-53DB-4A40-9AFA-1F4EC23AEDDF}" destId="{578D5FF2-90D0-436E-A382-C327BD3D649E}" srcOrd="1" destOrd="0" presId="urn:microsoft.com/office/officeart/2018/2/layout/IconLabelList"/>
    <dgm:cxn modelId="{50189004-FA7D-459C-BE65-7FBEA1FF6EC9}" type="presParOf" srcId="{712E9F8A-53DB-4A40-9AFA-1F4EC23AEDDF}" destId="{1A15BFDC-7C0E-4A5C-BFBE-0789935D2209}" srcOrd="2" destOrd="0" presId="urn:microsoft.com/office/officeart/2018/2/layout/IconLabelList"/>
    <dgm:cxn modelId="{F0216642-7594-4A44-A7F3-12D5486D9CA6}" type="presParOf" srcId="{B0B942CF-C44B-4D25-844F-A12D65DBF4C0}" destId="{B889C50F-9B12-43A9-B544-1059C2C99D60}" srcOrd="5" destOrd="0" presId="urn:microsoft.com/office/officeart/2018/2/layout/IconLabelList"/>
    <dgm:cxn modelId="{2C0FB49B-3E54-4F3B-88B0-B0EF0C5AEC82}" type="presParOf" srcId="{B0B942CF-C44B-4D25-844F-A12D65DBF4C0}" destId="{18084B1A-0207-4500-94FE-1508E262E4C1}" srcOrd="6" destOrd="0" presId="urn:microsoft.com/office/officeart/2018/2/layout/IconLabelList"/>
    <dgm:cxn modelId="{2324B9B0-4B13-4051-8A66-F6497C3109A2}" type="presParOf" srcId="{18084B1A-0207-4500-94FE-1508E262E4C1}" destId="{62D5B29E-F7CE-455F-9799-71FFB4596676}" srcOrd="0" destOrd="0" presId="urn:microsoft.com/office/officeart/2018/2/layout/IconLabelList"/>
    <dgm:cxn modelId="{736463EF-F8F5-4F09-854B-A333EC37E8E4}" type="presParOf" srcId="{18084B1A-0207-4500-94FE-1508E262E4C1}" destId="{E4C5F6AB-B195-496F-A7CD-BF6520C002F1}" srcOrd="1" destOrd="0" presId="urn:microsoft.com/office/officeart/2018/2/layout/IconLabelList"/>
    <dgm:cxn modelId="{BA74C9D2-A9B8-49B7-8BC4-0DA1B4632042}" type="presParOf" srcId="{18084B1A-0207-4500-94FE-1508E262E4C1}" destId="{BFA4C384-104E-439D-A567-C1FE6901C872}" srcOrd="2" destOrd="0" presId="urn:microsoft.com/office/officeart/2018/2/layout/IconLabelList"/>
    <dgm:cxn modelId="{4560A03A-1718-40B0-9F3B-9D20BC6925EB}" type="presParOf" srcId="{B0B942CF-C44B-4D25-844F-A12D65DBF4C0}" destId="{39292291-1B6A-4E95-B952-9F958F30E27E}" srcOrd="7" destOrd="0" presId="urn:microsoft.com/office/officeart/2018/2/layout/IconLabelList"/>
    <dgm:cxn modelId="{134A5C86-7497-4A87-B354-EF8BE6F0ACEE}" type="presParOf" srcId="{B0B942CF-C44B-4D25-844F-A12D65DBF4C0}" destId="{8A3460C3-CF61-4643-A211-3F6F91EA6132}" srcOrd="8" destOrd="0" presId="urn:microsoft.com/office/officeart/2018/2/layout/IconLabelList"/>
    <dgm:cxn modelId="{5B23013B-9FA8-4548-8710-32FFF3EE318A}" type="presParOf" srcId="{8A3460C3-CF61-4643-A211-3F6F91EA6132}" destId="{C3FE4A61-DB30-4FD2-B796-3B2E47F5667E}" srcOrd="0" destOrd="0" presId="urn:microsoft.com/office/officeart/2018/2/layout/IconLabelList"/>
    <dgm:cxn modelId="{2E3CE479-E413-4C52-A4A8-040ADD6C5563}" type="presParOf" srcId="{8A3460C3-CF61-4643-A211-3F6F91EA6132}" destId="{C5D87A7C-D822-42B9-8CA5-6F7C9CFB4EB0}" srcOrd="1" destOrd="0" presId="urn:microsoft.com/office/officeart/2018/2/layout/IconLabelList"/>
    <dgm:cxn modelId="{08D092CD-86EF-4B65-9F90-67F781C75075}" type="presParOf" srcId="{8A3460C3-CF61-4643-A211-3F6F91EA6132}" destId="{96DDCB73-AD18-4748-83AF-FF9A3F62E03D}" srcOrd="2" destOrd="0" presId="urn:microsoft.com/office/officeart/2018/2/layout/IconLabelList"/>
    <dgm:cxn modelId="{C6BB08E7-2582-4055-86E7-FAA753D29214}" type="presParOf" srcId="{B0B942CF-C44B-4D25-844F-A12D65DBF4C0}" destId="{C38EA1C5-A68D-41DA-81C3-B6CA8C2FDA6F}" srcOrd="9" destOrd="0" presId="urn:microsoft.com/office/officeart/2018/2/layout/IconLabelList"/>
    <dgm:cxn modelId="{D588D199-C922-47F0-A364-9F9624B33817}" type="presParOf" srcId="{B0B942CF-C44B-4D25-844F-A12D65DBF4C0}" destId="{2055011C-27A0-4703-BB62-DAB49F14A017}" srcOrd="10" destOrd="0" presId="urn:microsoft.com/office/officeart/2018/2/layout/IconLabelList"/>
    <dgm:cxn modelId="{5BCD7CF3-8670-4843-8A06-F183F08BEBCC}" type="presParOf" srcId="{2055011C-27A0-4703-BB62-DAB49F14A017}" destId="{83C173F8-15F9-4074-898F-F72EE55B1E68}" srcOrd="0" destOrd="0" presId="urn:microsoft.com/office/officeart/2018/2/layout/IconLabelList"/>
    <dgm:cxn modelId="{DC8D61E9-0F72-49BF-9197-5D2E2CCC3C1C}" type="presParOf" srcId="{2055011C-27A0-4703-BB62-DAB49F14A017}" destId="{4CDD839A-83A4-4F9A-B8CF-1165DD242272}" srcOrd="1" destOrd="0" presId="urn:microsoft.com/office/officeart/2018/2/layout/IconLabelList"/>
    <dgm:cxn modelId="{DFB1AC3F-3135-4085-96AB-D78E383CB4EC}" type="presParOf" srcId="{2055011C-27A0-4703-BB62-DAB49F14A017}" destId="{C185FBF0-378D-46AE-9AF1-5B12BD761C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87C74A-3DFE-4208-8BBB-91845DC05080}"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10CB61A7-F971-408B-8E8D-D0F7ADFCF33C}">
      <dgm:prSet/>
      <dgm:spPr/>
      <dgm:t>
        <a:bodyPr/>
        <a:lstStyle/>
        <a:p>
          <a:r>
            <a:rPr lang="en-GB"/>
            <a:t>Repair obligations under tenancy agreement</a:t>
          </a:r>
          <a:endParaRPr lang="en-US"/>
        </a:p>
      </dgm:t>
    </dgm:pt>
    <dgm:pt modelId="{0C14F093-437B-41FF-B8FD-2F310167E900}" type="parTrans" cxnId="{9195B211-F1E7-49B2-A0C2-032F221B1515}">
      <dgm:prSet/>
      <dgm:spPr/>
      <dgm:t>
        <a:bodyPr/>
        <a:lstStyle/>
        <a:p>
          <a:endParaRPr lang="en-US"/>
        </a:p>
      </dgm:t>
    </dgm:pt>
    <dgm:pt modelId="{5774E921-397E-4E6D-BCA9-986F01E726AD}" type="sibTrans" cxnId="{9195B211-F1E7-49B2-A0C2-032F221B1515}">
      <dgm:prSet/>
      <dgm:spPr/>
      <dgm:t>
        <a:bodyPr/>
        <a:lstStyle/>
        <a:p>
          <a:endParaRPr lang="en-US"/>
        </a:p>
      </dgm:t>
    </dgm:pt>
    <dgm:pt modelId="{93413FF0-DF5C-4B23-8563-6323718E3936}">
      <dgm:prSet/>
      <dgm:spPr/>
      <dgm:t>
        <a:bodyPr/>
        <a:lstStyle/>
        <a:p>
          <a:r>
            <a:rPr lang="en-GB"/>
            <a:t>Housing  Association / Local Authority’s repair policy </a:t>
          </a:r>
          <a:endParaRPr lang="en-US"/>
        </a:p>
      </dgm:t>
    </dgm:pt>
    <dgm:pt modelId="{7CFB7E80-BE6D-4547-B1B7-D790326CEB87}" type="parTrans" cxnId="{BD5A4EAD-03E0-4F32-AB3A-1E6253809B86}">
      <dgm:prSet/>
      <dgm:spPr/>
      <dgm:t>
        <a:bodyPr/>
        <a:lstStyle/>
        <a:p>
          <a:endParaRPr lang="en-US"/>
        </a:p>
      </dgm:t>
    </dgm:pt>
    <dgm:pt modelId="{D351901E-22E6-473D-84D7-66FA4F9A9D75}" type="sibTrans" cxnId="{BD5A4EAD-03E0-4F32-AB3A-1E6253809B86}">
      <dgm:prSet/>
      <dgm:spPr/>
      <dgm:t>
        <a:bodyPr/>
        <a:lstStyle/>
        <a:p>
          <a:endParaRPr lang="en-US"/>
        </a:p>
      </dgm:t>
    </dgm:pt>
    <dgm:pt modelId="{24EDCE94-93CA-46C8-9DB1-7DAF7A55B992}">
      <dgm:prSet/>
      <dgm:spPr/>
      <dgm:t>
        <a:bodyPr/>
        <a:lstStyle/>
        <a:p>
          <a:r>
            <a:rPr lang="en-GB"/>
            <a:t>The date when the disrepair was first brought to landlord’s attention.  Emails, phone calls</a:t>
          </a:r>
          <a:endParaRPr lang="en-US"/>
        </a:p>
      </dgm:t>
    </dgm:pt>
    <dgm:pt modelId="{719859E6-10F7-4600-A104-D2C14B3FD544}" type="parTrans" cxnId="{CF9BF52A-13CE-44E5-850F-6D1EEDCF7D90}">
      <dgm:prSet/>
      <dgm:spPr/>
      <dgm:t>
        <a:bodyPr/>
        <a:lstStyle/>
        <a:p>
          <a:endParaRPr lang="en-US"/>
        </a:p>
      </dgm:t>
    </dgm:pt>
    <dgm:pt modelId="{A1BD2835-84DC-43E5-A08C-443C1A8F23FE}" type="sibTrans" cxnId="{CF9BF52A-13CE-44E5-850F-6D1EEDCF7D90}">
      <dgm:prSet/>
      <dgm:spPr/>
      <dgm:t>
        <a:bodyPr/>
        <a:lstStyle/>
        <a:p>
          <a:endParaRPr lang="en-US"/>
        </a:p>
      </dgm:t>
    </dgm:pt>
    <dgm:pt modelId="{09A54606-45E3-4651-ABCC-9C36DD0D33F2}">
      <dgm:prSet/>
      <dgm:spPr/>
      <dgm:t>
        <a:bodyPr/>
        <a:lstStyle/>
        <a:p>
          <a:r>
            <a:rPr lang="en-GB"/>
            <a:t>Repair log</a:t>
          </a:r>
          <a:endParaRPr lang="en-US"/>
        </a:p>
      </dgm:t>
    </dgm:pt>
    <dgm:pt modelId="{4DB40C96-BF7B-4A9D-85FE-4BF6A9B1E23F}" type="parTrans" cxnId="{6C0BB460-10EF-422F-840D-B371725A4E8E}">
      <dgm:prSet/>
      <dgm:spPr/>
      <dgm:t>
        <a:bodyPr/>
        <a:lstStyle/>
        <a:p>
          <a:endParaRPr lang="en-US"/>
        </a:p>
      </dgm:t>
    </dgm:pt>
    <dgm:pt modelId="{C53463CF-AA2E-4699-89E1-21DD8A42FEC0}" type="sibTrans" cxnId="{6C0BB460-10EF-422F-840D-B371725A4E8E}">
      <dgm:prSet/>
      <dgm:spPr/>
      <dgm:t>
        <a:bodyPr/>
        <a:lstStyle/>
        <a:p>
          <a:endParaRPr lang="en-US"/>
        </a:p>
      </dgm:t>
    </dgm:pt>
    <dgm:pt modelId="{B1725479-F60B-4AEB-B0DD-11951E2088D4}">
      <dgm:prSet/>
      <dgm:spPr/>
      <dgm:t>
        <a:bodyPr/>
        <a:lstStyle/>
        <a:p>
          <a:r>
            <a:rPr lang="en-GB"/>
            <a:t>The extent of disrepair,  Impact on family members inconvenience etc</a:t>
          </a:r>
          <a:endParaRPr lang="en-US"/>
        </a:p>
      </dgm:t>
    </dgm:pt>
    <dgm:pt modelId="{8FE7A6FC-AA33-445A-8864-6F9FF0BB0F02}" type="parTrans" cxnId="{5C7AB9E2-E4DE-4C02-97D7-F6DF6D893021}">
      <dgm:prSet/>
      <dgm:spPr/>
      <dgm:t>
        <a:bodyPr/>
        <a:lstStyle/>
        <a:p>
          <a:endParaRPr lang="en-US"/>
        </a:p>
      </dgm:t>
    </dgm:pt>
    <dgm:pt modelId="{D8B417FF-1E62-41C2-B892-D3ACE38FCB00}" type="sibTrans" cxnId="{5C7AB9E2-E4DE-4C02-97D7-F6DF6D893021}">
      <dgm:prSet/>
      <dgm:spPr/>
      <dgm:t>
        <a:bodyPr/>
        <a:lstStyle/>
        <a:p>
          <a:endParaRPr lang="en-US"/>
        </a:p>
      </dgm:t>
    </dgm:pt>
    <dgm:pt modelId="{EA163216-0426-491F-A8E5-E9B4E0804D78}">
      <dgm:prSet/>
      <dgm:spPr/>
      <dgm:t>
        <a:bodyPr/>
        <a:lstStyle/>
        <a:p>
          <a:r>
            <a:rPr lang="en-GB"/>
            <a:t>Any special damages?</a:t>
          </a:r>
          <a:endParaRPr lang="en-US"/>
        </a:p>
      </dgm:t>
    </dgm:pt>
    <dgm:pt modelId="{222786F2-8165-486F-A973-0C489BD62E17}" type="parTrans" cxnId="{60255510-DAF7-43CF-B271-6029CF953B28}">
      <dgm:prSet/>
      <dgm:spPr/>
      <dgm:t>
        <a:bodyPr/>
        <a:lstStyle/>
        <a:p>
          <a:endParaRPr lang="en-US"/>
        </a:p>
      </dgm:t>
    </dgm:pt>
    <dgm:pt modelId="{2EF9F502-8A01-409A-BF8E-60684185375E}" type="sibTrans" cxnId="{60255510-DAF7-43CF-B271-6029CF953B28}">
      <dgm:prSet/>
      <dgm:spPr/>
      <dgm:t>
        <a:bodyPr/>
        <a:lstStyle/>
        <a:p>
          <a:endParaRPr lang="en-US"/>
        </a:p>
      </dgm:t>
    </dgm:pt>
    <dgm:pt modelId="{77437B18-426A-4766-B9D9-F15389784D96}">
      <dgm:prSet/>
      <dgm:spPr/>
      <dgm:t>
        <a:bodyPr/>
        <a:lstStyle/>
        <a:p>
          <a:r>
            <a:rPr lang="en-GB"/>
            <a:t>Any compensation paid in the past? </a:t>
          </a:r>
          <a:endParaRPr lang="en-US"/>
        </a:p>
      </dgm:t>
    </dgm:pt>
    <dgm:pt modelId="{3BA07D79-2416-4983-B330-9BF95B0703D3}" type="parTrans" cxnId="{60852235-C20A-453A-88D8-DD0E3C319741}">
      <dgm:prSet/>
      <dgm:spPr/>
      <dgm:t>
        <a:bodyPr/>
        <a:lstStyle/>
        <a:p>
          <a:endParaRPr lang="en-US"/>
        </a:p>
      </dgm:t>
    </dgm:pt>
    <dgm:pt modelId="{B6FF6641-53FB-4590-AF91-A4FF64E306FB}" type="sibTrans" cxnId="{60852235-C20A-453A-88D8-DD0E3C319741}">
      <dgm:prSet/>
      <dgm:spPr/>
      <dgm:t>
        <a:bodyPr/>
        <a:lstStyle/>
        <a:p>
          <a:endParaRPr lang="en-US"/>
        </a:p>
      </dgm:t>
    </dgm:pt>
    <dgm:pt modelId="{DA30BB60-904F-4FEE-9635-5F15213DAFD3}">
      <dgm:prSet/>
      <dgm:spPr/>
      <dgm:t>
        <a:bodyPr/>
        <a:lstStyle/>
        <a:p>
          <a:r>
            <a:rPr lang="en-GB"/>
            <a:t>Any rent arrears? </a:t>
          </a:r>
          <a:endParaRPr lang="en-US"/>
        </a:p>
      </dgm:t>
    </dgm:pt>
    <dgm:pt modelId="{B1B232E1-3FE3-4F33-9FB4-035FAF00B808}" type="parTrans" cxnId="{2719CA0D-6CE5-4CA5-8DAE-F9072C13D802}">
      <dgm:prSet/>
      <dgm:spPr/>
      <dgm:t>
        <a:bodyPr/>
        <a:lstStyle/>
        <a:p>
          <a:endParaRPr lang="en-US"/>
        </a:p>
      </dgm:t>
    </dgm:pt>
    <dgm:pt modelId="{DD338BD2-6155-4CDE-A8A2-4243AD3CF6F6}" type="sibTrans" cxnId="{2719CA0D-6CE5-4CA5-8DAE-F9072C13D802}">
      <dgm:prSet/>
      <dgm:spPr/>
      <dgm:t>
        <a:bodyPr/>
        <a:lstStyle/>
        <a:p>
          <a:endParaRPr lang="en-US"/>
        </a:p>
      </dgm:t>
    </dgm:pt>
    <dgm:pt modelId="{25632FD7-5E9F-4DAA-928B-C2124892B972}" type="pres">
      <dgm:prSet presAssocID="{F387C74A-3DFE-4208-8BBB-91845DC05080}" presName="linear" presStyleCnt="0">
        <dgm:presLayoutVars>
          <dgm:animLvl val="lvl"/>
          <dgm:resizeHandles val="exact"/>
        </dgm:presLayoutVars>
      </dgm:prSet>
      <dgm:spPr/>
    </dgm:pt>
    <dgm:pt modelId="{E6FC2768-36AA-4ECB-9C92-CBAFB4412E41}" type="pres">
      <dgm:prSet presAssocID="{10CB61A7-F971-408B-8E8D-D0F7ADFCF33C}" presName="parentText" presStyleLbl="node1" presStyleIdx="0" presStyleCnt="8">
        <dgm:presLayoutVars>
          <dgm:chMax val="0"/>
          <dgm:bulletEnabled val="1"/>
        </dgm:presLayoutVars>
      </dgm:prSet>
      <dgm:spPr/>
    </dgm:pt>
    <dgm:pt modelId="{1541A4CA-7B48-44D4-8385-6C25B594BD99}" type="pres">
      <dgm:prSet presAssocID="{5774E921-397E-4E6D-BCA9-986F01E726AD}" presName="spacer" presStyleCnt="0"/>
      <dgm:spPr/>
    </dgm:pt>
    <dgm:pt modelId="{0963DE76-E645-4BA6-8ADF-3B1F1E70850B}" type="pres">
      <dgm:prSet presAssocID="{93413FF0-DF5C-4B23-8563-6323718E3936}" presName="parentText" presStyleLbl="node1" presStyleIdx="1" presStyleCnt="8">
        <dgm:presLayoutVars>
          <dgm:chMax val="0"/>
          <dgm:bulletEnabled val="1"/>
        </dgm:presLayoutVars>
      </dgm:prSet>
      <dgm:spPr/>
    </dgm:pt>
    <dgm:pt modelId="{367ADFC3-D77B-4BC2-A57E-2E38D66332E8}" type="pres">
      <dgm:prSet presAssocID="{D351901E-22E6-473D-84D7-66FA4F9A9D75}" presName="spacer" presStyleCnt="0"/>
      <dgm:spPr/>
    </dgm:pt>
    <dgm:pt modelId="{7FCB2BD3-AC81-4D3F-B1B7-F3FE8C60FDDF}" type="pres">
      <dgm:prSet presAssocID="{24EDCE94-93CA-46C8-9DB1-7DAF7A55B992}" presName="parentText" presStyleLbl="node1" presStyleIdx="2" presStyleCnt="8">
        <dgm:presLayoutVars>
          <dgm:chMax val="0"/>
          <dgm:bulletEnabled val="1"/>
        </dgm:presLayoutVars>
      </dgm:prSet>
      <dgm:spPr/>
    </dgm:pt>
    <dgm:pt modelId="{C34D153D-B741-477C-9DAF-82F63553342C}" type="pres">
      <dgm:prSet presAssocID="{A1BD2835-84DC-43E5-A08C-443C1A8F23FE}" presName="spacer" presStyleCnt="0"/>
      <dgm:spPr/>
    </dgm:pt>
    <dgm:pt modelId="{76F1C496-A7F0-4C14-A340-8DFE1F721DF3}" type="pres">
      <dgm:prSet presAssocID="{09A54606-45E3-4651-ABCC-9C36DD0D33F2}" presName="parentText" presStyleLbl="node1" presStyleIdx="3" presStyleCnt="8">
        <dgm:presLayoutVars>
          <dgm:chMax val="0"/>
          <dgm:bulletEnabled val="1"/>
        </dgm:presLayoutVars>
      </dgm:prSet>
      <dgm:spPr/>
    </dgm:pt>
    <dgm:pt modelId="{E95F70CA-4FC2-415C-A9E7-B7697D6696A1}" type="pres">
      <dgm:prSet presAssocID="{C53463CF-AA2E-4699-89E1-21DD8A42FEC0}" presName="spacer" presStyleCnt="0"/>
      <dgm:spPr/>
    </dgm:pt>
    <dgm:pt modelId="{C2AEBB6F-2B80-44AF-AA47-C4E3DA935071}" type="pres">
      <dgm:prSet presAssocID="{B1725479-F60B-4AEB-B0DD-11951E2088D4}" presName="parentText" presStyleLbl="node1" presStyleIdx="4" presStyleCnt="8">
        <dgm:presLayoutVars>
          <dgm:chMax val="0"/>
          <dgm:bulletEnabled val="1"/>
        </dgm:presLayoutVars>
      </dgm:prSet>
      <dgm:spPr/>
    </dgm:pt>
    <dgm:pt modelId="{0E37F05E-109D-424F-BF16-E2DFF24DEB2A}" type="pres">
      <dgm:prSet presAssocID="{D8B417FF-1E62-41C2-B892-D3ACE38FCB00}" presName="spacer" presStyleCnt="0"/>
      <dgm:spPr/>
    </dgm:pt>
    <dgm:pt modelId="{AB7C102B-B576-4421-BDC8-0E3FCB0FF3F3}" type="pres">
      <dgm:prSet presAssocID="{EA163216-0426-491F-A8E5-E9B4E0804D78}" presName="parentText" presStyleLbl="node1" presStyleIdx="5" presStyleCnt="8">
        <dgm:presLayoutVars>
          <dgm:chMax val="0"/>
          <dgm:bulletEnabled val="1"/>
        </dgm:presLayoutVars>
      </dgm:prSet>
      <dgm:spPr/>
    </dgm:pt>
    <dgm:pt modelId="{8947BE45-FF99-43EE-8409-E42968F56F9C}" type="pres">
      <dgm:prSet presAssocID="{2EF9F502-8A01-409A-BF8E-60684185375E}" presName="spacer" presStyleCnt="0"/>
      <dgm:spPr/>
    </dgm:pt>
    <dgm:pt modelId="{256EA332-29C0-4E0C-B965-17F0827917CC}" type="pres">
      <dgm:prSet presAssocID="{77437B18-426A-4766-B9D9-F15389784D96}" presName="parentText" presStyleLbl="node1" presStyleIdx="6" presStyleCnt="8">
        <dgm:presLayoutVars>
          <dgm:chMax val="0"/>
          <dgm:bulletEnabled val="1"/>
        </dgm:presLayoutVars>
      </dgm:prSet>
      <dgm:spPr/>
    </dgm:pt>
    <dgm:pt modelId="{D3828EB9-B9BB-4F46-8191-5227F6651445}" type="pres">
      <dgm:prSet presAssocID="{B6FF6641-53FB-4590-AF91-A4FF64E306FB}" presName="spacer" presStyleCnt="0"/>
      <dgm:spPr/>
    </dgm:pt>
    <dgm:pt modelId="{17245EC6-72C7-4FEA-B7E5-A0BE40633BF8}" type="pres">
      <dgm:prSet presAssocID="{DA30BB60-904F-4FEE-9635-5F15213DAFD3}" presName="parentText" presStyleLbl="node1" presStyleIdx="7" presStyleCnt="8">
        <dgm:presLayoutVars>
          <dgm:chMax val="0"/>
          <dgm:bulletEnabled val="1"/>
        </dgm:presLayoutVars>
      </dgm:prSet>
      <dgm:spPr/>
    </dgm:pt>
  </dgm:ptLst>
  <dgm:cxnLst>
    <dgm:cxn modelId="{EB0B6704-114A-416F-9584-75C54E3540B8}" type="presOf" srcId="{77437B18-426A-4766-B9D9-F15389784D96}" destId="{256EA332-29C0-4E0C-B965-17F0827917CC}" srcOrd="0" destOrd="0" presId="urn:microsoft.com/office/officeart/2005/8/layout/vList2"/>
    <dgm:cxn modelId="{2719CA0D-6CE5-4CA5-8DAE-F9072C13D802}" srcId="{F387C74A-3DFE-4208-8BBB-91845DC05080}" destId="{DA30BB60-904F-4FEE-9635-5F15213DAFD3}" srcOrd="7" destOrd="0" parTransId="{B1B232E1-3FE3-4F33-9FB4-035FAF00B808}" sibTransId="{DD338BD2-6155-4CDE-A8A2-4243AD3CF6F6}"/>
    <dgm:cxn modelId="{60255510-DAF7-43CF-B271-6029CF953B28}" srcId="{F387C74A-3DFE-4208-8BBB-91845DC05080}" destId="{EA163216-0426-491F-A8E5-E9B4E0804D78}" srcOrd="5" destOrd="0" parTransId="{222786F2-8165-486F-A973-0C489BD62E17}" sibTransId="{2EF9F502-8A01-409A-BF8E-60684185375E}"/>
    <dgm:cxn modelId="{9195B211-F1E7-49B2-A0C2-032F221B1515}" srcId="{F387C74A-3DFE-4208-8BBB-91845DC05080}" destId="{10CB61A7-F971-408B-8E8D-D0F7ADFCF33C}" srcOrd="0" destOrd="0" parTransId="{0C14F093-437B-41FF-B8FD-2F310167E900}" sibTransId="{5774E921-397E-4E6D-BCA9-986F01E726AD}"/>
    <dgm:cxn modelId="{73EC1F23-62DC-4BCF-BE7E-FCD95FEAEFD2}" type="presOf" srcId="{09A54606-45E3-4651-ABCC-9C36DD0D33F2}" destId="{76F1C496-A7F0-4C14-A340-8DFE1F721DF3}" srcOrd="0" destOrd="0" presId="urn:microsoft.com/office/officeart/2005/8/layout/vList2"/>
    <dgm:cxn modelId="{CF9BF52A-13CE-44E5-850F-6D1EEDCF7D90}" srcId="{F387C74A-3DFE-4208-8BBB-91845DC05080}" destId="{24EDCE94-93CA-46C8-9DB1-7DAF7A55B992}" srcOrd="2" destOrd="0" parTransId="{719859E6-10F7-4600-A104-D2C14B3FD544}" sibTransId="{A1BD2835-84DC-43E5-A08C-443C1A8F23FE}"/>
    <dgm:cxn modelId="{60852235-C20A-453A-88D8-DD0E3C319741}" srcId="{F387C74A-3DFE-4208-8BBB-91845DC05080}" destId="{77437B18-426A-4766-B9D9-F15389784D96}" srcOrd="6" destOrd="0" parTransId="{3BA07D79-2416-4983-B330-9BF95B0703D3}" sibTransId="{B6FF6641-53FB-4590-AF91-A4FF64E306FB}"/>
    <dgm:cxn modelId="{A2FF495C-0443-40FC-9BD3-868C9C20DB2D}" type="presOf" srcId="{F387C74A-3DFE-4208-8BBB-91845DC05080}" destId="{25632FD7-5E9F-4DAA-928B-C2124892B972}" srcOrd="0" destOrd="0" presId="urn:microsoft.com/office/officeart/2005/8/layout/vList2"/>
    <dgm:cxn modelId="{6C0BB460-10EF-422F-840D-B371725A4E8E}" srcId="{F387C74A-3DFE-4208-8BBB-91845DC05080}" destId="{09A54606-45E3-4651-ABCC-9C36DD0D33F2}" srcOrd="3" destOrd="0" parTransId="{4DB40C96-BF7B-4A9D-85FE-4BF6A9B1E23F}" sibTransId="{C53463CF-AA2E-4699-89E1-21DD8A42FEC0}"/>
    <dgm:cxn modelId="{1082CE62-F06E-469A-B11E-26FAF5AAB57D}" type="presOf" srcId="{93413FF0-DF5C-4B23-8563-6323718E3936}" destId="{0963DE76-E645-4BA6-8ADF-3B1F1E70850B}" srcOrd="0" destOrd="0" presId="urn:microsoft.com/office/officeart/2005/8/layout/vList2"/>
    <dgm:cxn modelId="{397D9D9F-1EF4-4D32-9C7F-991B32E52CD2}" type="presOf" srcId="{EA163216-0426-491F-A8E5-E9B4E0804D78}" destId="{AB7C102B-B576-4421-BDC8-0E3FCB0FF3F3}" srcOrd="0" destOrd="0" presId="urn:microsoft.com/office/officeart/2005/8/layout/vList2"/>
    <dgm:cxn modelId="{DE30B7AB-0251-4D17-A090-7CC6B15C2F55}" type="presOf" srcId="{24EDCE94-93CA-46C8-9DB1-7DAF7A55B992}" destId="{7FCB2BD3-AC81-4D3F-B1B7-F3FE8C60FDDF}" srcOrd="0" destOrd="0" presId="urn:microsoft.com/office/officeart/2005/8/layout/vList2"/>
    <dgm:cxn modelId="{BD5A4EAD-03E0-4F32-AB3A-1E6253809B86}" srcId="{F387C74A-3DFE-4208-8BBB-91845DC05080}" destId="{93413FF0-DF5C-4B23-8563-6323718E3936}" srcOrd="1" destOrd="0" parTransId="{7CFB7E80-BE6D-4547-B1B7-D790326CEB87}" sibTransId="{D351901E-22E6-473D-84D7-66FA4F9A9D75}"/>
    <dgm:cxn modelId="{29214DAE-51BF-4163-A2E5-BAEB809A032C}" type="presOf" srcId="{10CB61A7-F971-408B-8E8D-D0F7ADFCF33C}" destId="{E6FC2768-36AA-4ECB-9C92-CBAFB4412E41}" srcOrd="0" destOrd="0" presId="urn:microsoft.com/office/officeart/2005/8/layout/vList2"/>
    <dgm:cxn modelId="{2D1982C4-FE6F-46B7-8BFE-1A87299EEF40}" type="presOf" srcId="{DA30BB60-904F-4FEE-9635-5F15213DAFD3}" destId="{17245EC6-72C7-4FEA-B7E5-A0BE40633BF8}" srcOrd="0" destOrd="0" presId="urn:microsoft.com/office/officeart/2005/8/layout/vList2"/>
    <dgm:cxn modelId="{5C7AB9E2-E4DE-4C02-97D7-F6DF6D893021}" srcId="{F387C74A-3DFE-4208-8BBB-91845DC05080}" destId="{B1725479-F60B-4AEB-B0DD-11951E2088D4}" srcOrd="4" destOrd="0" parTransId="{8FE7A6FC-AA33-445A-8864-6F9FF0BB0F02}" sibTransId="{D8B417FF-1E62-41C2-B892-D3ACE38FCB00}"/>
    <dgm:cxn modelId="{AC4B96F8-B126-45FB-84AE-D9C2E7D298C7}" type="presOf" srcId="{B1725479-F60B-4AEB-B0DD-11951E2088D4}" destId="{C2AEBB6F-2B80-44AF-AA47-C4E3DA935071}" srcOrd="0" destOrd="0" presId="urn:microsoft.com/office/officeart/2005/8/layout/vList2"/>
    <dgm:cxn modelId="{F26E5901-F8FD-4552-BA4C-C08797338BA3}" type="presParOf" srcId="{25632FD7-5E9F-4DAA-928B-C2124892B972}" destId="{E6FC2768-36AA-4ECB-9C92-CBAFB4412E41}" srcOrd="0" destOrd="0" presId="urn:microsoft.com/office/officeart/2005/8/layout/vList2"/>
    <dgm:cxn modelId="{90E4DC9F-F635-4C58-8669-0A60A1185BD3}" type="presParOf" srcId="{25632FD7-5E9F-4DAA-928B-C2124892B972}" destId="{1541A4CA-7B48-44D4-8385-6C25B594BD99}" srcOrd="1" destOrd="0" presId="urn:microsoft.com/office/officeart/2005/8/layout/vList2"/>
    <dgm:cxn modelId="{3753F21A-20C6-44E4-8BA6-4E26ED57629F}" type="presParOf" srcId="{25632FD7-5E9F-4DAA-928B-C2124892B972}" destId="{0963DE76-E645-4BA6-8ADF-3B1F1E70850B}" srcOrd="2" destOrd="0" presId="urn:microsoft.com/office/officeart/2005/8/layout/vList2"/>
    <dgm:cxn modelId="{78F28D37-1F18-430C-9889-18C7383D2FF3}" type="presParOf" srcId="{25632FD7-5E9F-4DAA-928B-C2124892B972}" destId="{367ADFC3-D77B-4BC2-A57E-2E38D66332E8}" srcOrd="3" destOrd="0" presId="urn:microsoft.com/office/officeart/2005/8/layout/vList2"/>
    <dgm:cxn modelId="{E3F6BE0C-3393-4126-9E96-B97B04EE218F}" type="presParOf" srcId="{25632FD7-5E9F-4DAA-928B-C2124892B972}" destId="{7FCB2BD3-AC81-4D3F-B1B7-F3FE8C60FDDF}" srcOrd="4" destOrd="0" presId="urn:microsoft.com/office/officeart/2005/8/layout/vList2"/>
    <dgm:cxn modelId="{02602D3D-2D7E-449B-A2B8-FF248EED6A11}" type="presParOf" srcId="{25632FD7-5E9F-4DAA-928B-C2124892B972}" destId="{C34D153D-B741-477C-9DAF-82F63553342C}" srcOrd="5" destOrd="0" presId="urn:microsoft.com/office/officeart/2005/8/layout/vList2"/>
    <dgm:cxn modelId="{16F4C55C-0B5F-42A1-AB55-1CAD7AC5D730}" type="presParOf" srcId="{25632FD7-5E9F-4DAA-928B-C2124892B972}" destId="{76F1C496-A7F0-4C14-A340-8DFE1F721DF3}" srcOrd="6" destOrd="0" presId="urn:microsoft.com/office/officeart/2005/8/layout/vList2"/>
    <dgm:cxn modelId="{9F837921-9426-43A5-BFB2-4A494795EAC5}" type="presParOf" srcId="{25632FD7-5E9F-4DAA-928B-C2124892B972}" destId="{E95F70CA-4FC2-415C-A9E7-B7697D6696A1}" srcOrd="7" destOrd="0" presId="urn:microsoft.com/office/officeart/2005/8/layout/vList2"/>
    <dgm:cxn modelId="{7C7F0CD1-226C-47AF-A5CA-1C2816D70073}" type="presParOf" srcId="{25632FD7-5E9F-4DAA-928B-C2124892B972}" destId="{C2AEBB6F-2B80-44AF-AA47-C4E3DA935071}" srcOrd="8" destOrd="0" presId="urn:microsoft.com/office/officeart/2005/8/layout/vList2"/>
    <dgm:cxn modelId="{4943BD23-F21A-4E1B-8686-0E7F874309EB}" type="presParOf" srcId="{25632FD7-5E9F-4DAA-928B-C2124892B972}" destId="{0E37F05E-109D-424F-BF16-E2DFF24DEB2A}" srcOrd="9" destOrd="0" presId="urn:microsoft.com/office/officeart/2005/8/layout/vList2"/>
    <dgm:cxn modelId="{6AB34A2F-3662-4EBA-B4A1-EBC330ABB54D}" type="presParOf" srcId="{25632FD7-5E9F-4DAA-928B-C2124892B972}" destId="{AB7C102B-B576-4421-BDC8-0E3FCB0FF3F3}" srcOrd="10" destOrd="0" presId="urn:microsoft.com/office/officeart/2005/8/layout/vList2"/>
    <dgm:cxn modelId="{CDAE83C4-2E7F-4E49-A673-D134027B3C9D}" type="presParOf" srcId="{25632FD7-5E9F-4DAA-928B-C2124892B972}" destId="{8947BE45-FF99-43EE-8409-E42968F56F9C}" srcOrd="11" destOrd="0" presId="urn:microsoft.com/office/officeart/2005/8/layout/vList2"/>
    <dgm:cxn modelId="{4478C5B7-FD30-4EB8-9ED6-B5CBC1FB11E0}" type="presParOf" srcId="{25632FD7-5E9F-4DAA-928B-C2124892B972}" destId="{256EA332-29C0-4E0C-B965-17F0827917CC}" srcOrd="12" destOrd="0" presId="urn:microsoft.com/office/officeart/2005/8/layout/vList2"/>
    <dgm:cxn modelId="{A86F391D-051F-4D9E-975E-9A719FEB8009}" type="presParOf" srcId="{25632FD7-5E9F-4DAA-928B-C2124892B972}" destId="{D3828EB9-B9BB-4F46-8191-5227F6651445}" srcOrd="13" destOrd="0" presId="urn:microsoft.com/office/officeart/2005/8/layout/vList2"/>
    <dgm:cxn modelId="{932D927F-F517-4D7C-A5EF-3AF0B32A60AC}" type="presParOf" srcId="{25632FD7-5E9F-4DAA-928B-C2124892B972}" destId="{17245EC6-72C7-4FEA-B7E5-A0BE40633BF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5FC039-3C0E-4D76-8E3B-A10BF615B2B2}" type="doc">
      <dgm:prSet loTypeId="urn:microsoft.com/office/officeart/2005/8/layout/default" loCatId="list" qsTypeId="urn:microsoft.com/office/officeart/2005/8/quickstyle/simple1" qsCatId="simple" csTypeId="urn:microsoft.com/office/officeart/2005/8/colors/accent6_2" csCatId="accent6" phldr="1"/>
      <dgm:spPr/>
      <dgm:t>
        <a:bodyPr/>
        <a:lstStyle/>
        <a:p>
          <a:endParaRPr lang="en-US"/>
        </a:p>
      </dgm:t>
    </dgm:pt>
    <dgm:pt modelId="{25F2F0C2-5CCB-43EE-9F79-118324A45EEC}">
      <dgm:prSet custT="1"/>
      <dgm:spPr/>
      <dgm:t>
        <a:bodyPr/>
        <a:lstStyle/>
        <a:p>
          <a:r>
            <a:rPr lang="en-US" sz="1400" b="1"/>
            <a:t>Arises through:</a:t>
          </a:r>
          <a:endParaRPr lang="en-US" sz="1400" b="1" dirty="0"/>
        </a:p>
      </dgm:t>
    </dgm:pt>
    <dgm:pt modelId="{D4E2A7EE-FB45-4ABE-AFB3-E19D91F3F91F}" type="parTrans" cxnId="{493269AE-D858-477A-A62C-6ABCDCC54412}">
      <dgm:prSet/>
      <dgm:spPr/>
      <dgm:t>
        <a:bodyPr/>
        <a:lstStyle/>
        <a:p>
          <a:endParaRPr lang="en-US"/>
        </a:p>
      </dgm:t>
    </dgm:pt>
    <dgm:pt modelId="{21CA6AC2-66AF-4165-B1A6-AB6474E5B7E9}" type="sibTrans" cxnId="{493269AE-D858-477A-A62C-6ABCDCC54412}">
      <dgm:prSet/>
      <dgm:spPr/>
      <dgm:t>
        <a:bodyPr/>
        <a:lstStyle/>
        <a:p>
          <a:endParaRPr lang="en-US"/>
        </a:p>
      </dgm:t>
    </dgm:pt>
    <dgm:pt modelId="{8E65B3E5-177B-42C9-A31B-A7D66E94BCEB}">
      <dgm:prSet custT="1"/>
      <dgm:spPr/>
      <dgm:t>
        <a:bodyPr/>
        <a:lstStyle/>
        <a:p>
          <a:r>
            <a:rPr lang="en-US" sz="1400" b="1"/>
            <a:t>Express term in the tenancy agreement</a:t>
          </a:r>
          <a:endParaRPr lang="en-US" sz="1400" b="1" dirty="0"/>
        </a:p>
      </dgm:t>
    </dgm:pt>
    <dgm:pt modelId="{F87C0C98-85EC-477C-9D0B-E3E215CDD2B7}" type="parTrans" cxnId="{A2017FE2-2C0D-4FC7-9526-EEB6E3318B04}">
      <dgm:prSet/>
      <dgm:spPr/>
      <dgm:t>
        <a:bodyPr/>
        <a:lstStyle/>
        <a:p>
          <a:endParaRPr lang="en-US"/>
        </a:p>
      </dgm:t>
    </dgm:pt>
    <dgm:pt modelId="{E002251C-6FB0-4C58-9832-5A7DE95B4ABC}" type="sibTrans" cxnId="{A2017FE2-2C0D-4FC7-9526-EEB6E3318B04}">
      <dgm:prSet/>
      <dgm:spPr/>
      <dgm:t>
        <a:bodyPr/>
        <a:lstStyle/>
        <a:p>
          <a:endParaRPr lang="en-US"/>
        </a:p>
      </dgm:t>
    </dgm:pt>
    <dgm:pt modelId="{6F27770F-8269-4078-BD0F-18C3BD600145}">
      <dgm:prSet custT="1"/>
      <dgm:spPr/>
      <dgm:t>
        <a:bodyPr/>
        <a:lstStyle/>
        <a:p>
          <a:r>
            <a:rPr lang="en-US" sz="1400" b="1"/>
            <a:t>Implied term </a:t>
          </a:r>
          <a:r>
            <a:rPr lang="en-GB" sz="1400" b="1"/>
            <a:t>under Section 11(1), Landlord and Tenant Act 1985 </a:t>
          </a:r>
          <a:endParaRPr lang="en-US" sz="1400" b="1" dirty="0"/>
        </a:p>
      </dgm:t>
    </dgm:pt>
    <dgm:pt modelId="{EE567C70-2FB0-42A4-AEA8-316A33AEB247}" type="parTrans" cxnId="{2E7981B0-518B-463B-BCDD-46FA59B9C7DB}">
      <dgm:prSet/>
      <dgm:spPr/>
      <dgm:t>
        <a:bodyPr/>
        <a:lstStyle/>
        <a:p>
          <a:endParaRPr lang="en-US"/>
        </a:p>
      </dgm:t>
    </dgm:pt>
    <dgm:pt modelId="{F3DFE84A-17D5-4DF7-9781-0AAF989484DD}" type="sibTrans" cxnId="{2E7981B0-518B-463B-BCDD-46FA59B9C7DB}">
      <dgm:prSet/>
      <dgm:spPr/>
      <dgm:t>
        <a:bodyPr/>
        <a:lstStyle/>
        <a:p>
          <a:endParaRPr lang="en-US"/>
        </a:p>
      </dgm:t>
    </dgm:pt>
    <dgm:pt modelId="{4737AC0F-AD08-4F1B-B2CC-F8C44D8D1C4E}">
      <dgm:prSet custT="1"/>
      <dgm:spPr/>
      <dgm:t>
        <a:bodyPr/>
        <a:lstStyle/>
        <a:p>
          <a:r>
            <a:rPr lang="en-US" sz="1400" b="1"/>
            <a:t>Common law repair responsibilities</a:t>
          </a:r>
          <a:endParaRPr lang="en-US" sz="1400" b="1" dirty="0"/>
        </a:p>
      </dgm:t>
    </dgm:pt>
    <dgm:pt modelId="{6D0973BD-6E49-4531-AB1A-29FE7CDEAC5D}" type="parTrans" cxnId="{01F1795E-F096-4015-98EF-2E54FC63B274}">
      <dgm:prSet/>
      <dgm:spPr/>
      <dgm:t>
        <a:bodyPr/>
        <a:lstStyle/>
        <a:p>
          <a:endParaRPr lang="en-US"/>
        </a:p>
      </dgm:t>
    </dgm:pt>
    <dgm:pt modelId="{C214BFF1-BB20-4A6F-AFD7-7527505E7504}" type="sibTrans" cxnId="{01F1795E-F096-4015-98EF-2E54FC63B274}">
      <dgm:prSet/>
      <dgm:spPr/>
      <dgm:t>
        <a:bodyPr/>
        <a:lstStyle/>
        <a:p>
          <a:endParaRPr lang="en-US"/>
        </a:p>
      </dgm:t>
    </dgm:pt>
    <dgm:pt modelId="{02E96DBD-4154-492E-9005-BCCFC84BCE66}">
      <dgm:prSet/>
      <dgm:spPr/>
      <dgm:t>
        <a:bodyPr/>
        <a:lstStyle/>
        <a:p>
          <a:r>
            <a:rPr lang="en-GB" dirty="0"/>
            <a:t>Legal question but expect need to explain the defect</a:t>
          </a:r>
          <a:endParaRPr lang="en-US" dirty="0"/>
        </a:p>
      </dgm:t>
    </dgm:pt>
    <dgm:pt modelId="{FD3BE933-F5FC-420C-8CDA-A47804D800E1}" type="parTrans" cxnId="{3E2A80A4-EB60-4182-A862-D4D2C2FD63CF}">
      <dgm:prSet/>
      <dgm:spPr/>
      <dgm:t>
        <a:bodyPr/>
        <a:lstStyle/>
        <a:p>
          <a:endParaRPr lang="en-US"/>
        </a:p>
      </dgm:t>
    </dgm:pt>
    <dgm:pt modelId="{440CF4EF-E724-46C2-83A5-6E8A4B8E04AC}" type="sibTrans" cxnId="{3E2A80A4-EB60-4182-A862-D4D2C2FD63CF}">
      <dgm:prSet/>
      <dgm:spPr/>
      <dgm:t>
        <a:bodyPr/>
        <a:lstStyle/>
        <a:p>
          <a:endParaRPr lang="en-US"/>
        </a:p>
      </dgm:t>
    </dgm:pt>
    <dgm:pt modelId="{54984E46-FB32-4F64-9FD5-912FAB585A52}">
      <dgm:prSet/>
      <dgm:spPr/>
      <dgm:t>
        <a:bodyPr/>
        <a:lstStyle/>
        <a:p>
          <a:r>
            <a:rPr lang="en-GB" b="1" dirty="0"/>
            <a:t>Is it otherwise caught by section 9A – fitness for human habitation claims </a:t>
          </a:r>
          <a:endParaRPr lang="en-US" b="1" dirty="0"/>
        </a:p>
      </dgm:t>
    </dgm:pt>
    <dgm:pt modelId="{6F14F4D1-152C-483F-B881-0A4833239222}" type="parTrans" cxnId="{E82FB557-6AC7-4D7D-904E-F17C497EF96F}">
      <dgm:prSet/>
      <dgm:spPr/>
      <dgm:t>
        <a:bodyPr/>
        <a:lstStyle/>
        <a:p>
          <a:endParaRPr lang="en-US"/>
        </a:p>
      </dgm:t>
    </dgm:pt>
    <dgm:pt modelId="{BE8C45EA-B05C-4E4B-A75E-826C7D7343B4}" type="sibTrans" cxnId="{E82FB557-6AC7-4D7D-904E-F17C497EF96F}">
      <dgm:prSet/>
      <dgm:spPr/>
      <dgm:t>
        <a:bodyPr/>
        <a:lstStyle/>
        <a:p>
          <a:endParaRPr lang="en-US"/>
        </a:p>
      </dgm:t>
    </dgm:pt>
    <dgm:pt modelId="{8A1D30C4-4A46-4A59-8B52-264F4433464D}">
      <dgm:prSet/>
      <dgm:spPr/>
      <dgm:t>
        <a:bodyPr/>
        <a:lstStyle/>
        <a:p>
          <a:r>
            <a:rPr lang="en-GB" b="1" dirty="0"/>
            <a:t>Don’t forget about the Defective Premises Act 1972 and the implied terms of the covenant of quiet enjoyment</a:t>
          </a:r>
          <a:endParaRPr lang="en-US" b="1" dirty="0"/>
        </a:p>
      </dgm:t>
    </dgm:pt>
    <dgm:pt modelId="{7BA64901-459E-4EA4-BA1F-3E732849D4F9}" type="parTrans" cxnId="{DFFC945A-90D3-4E73-BC73-73BF96A12275}">
      <dgm:prSet/>
      <dgm:spPr/>
      <dgm:t>
        <a:bodyPr/>
        <a:lstStyle/>
        <a:p>
          <a:endParaRPr lang="en-US"/>
        </a:p>
      </dgm:t>
    </dgm:pt>
    <dgm:pt modelId="{5CFD7AE4-5ECC-4FE3-80F0-9A211F51B19B}" type="sibTrans" cxnId="{DFFC945A-90D3-4E73-BC73-73BF96A12275}">
      <dgm:prSet/>
      <dgm:spPr/>
      <dgm:t>
        <a:bodyPr/>
        <a:lstStyle/>
        <a:p>
          <a:endParaRPr lang="en-US"/>
        </a:p>
      </dgm:t>
    </dgm:pt>
    <dgm:pt modelId="{CF1762C7-7F63-4237-8B9C-6A83EABD8551}">
      <dgm:prSet/>
      <dgm:spPr/>
      <dgm:t>
        <a:bodyPr/>
        <a:lstStyle/>
        <a:p>
          <a:r>
            <a:rPr lang="en-GB" b="1" dirty="0"/>
            <a:t>Obligations regarding the fitness of their housing - particularly under the </a:t>
          </a:r>
          <a:r>
            <a:rPr lang="en-GB" b="1" dirty="0">
              <a:hlinkClick xmlns:r="http://schemas.openxmlformats.org/officeDocument/2006/relationships" r:id="rId1">
                <a:extLst>
                  <a:ext uri="{A12FA001-AC4F-418D-AE19-62706E023703}">
                    <ahyp:hlinkClr xmlns:ahyp="http://schemas.microsoft.com/office/drawing/2018/hyperlinkcolor" val="tx"/>
                  </a:ext>
                </a:extLst>
              </a:hlinkClick>
            </a:rPr>
            <a:t>Housing Act 2004</a:t>
          </a:r>
          <a:r>
            <a:rPr lang="en-GB" b="1" dirty="0"/>
            <a:t> (</a:t>
          </a:r>
          <a:r>
            <a:rPr lang="en-GB" b="1" dirty="0">
              <a:hlinkClick xmlns:r="http://schemas.openxmlformats.org/officeDocument/2006/relationships" r:id="rId2">
                <a:extLst>
                  <a:ext uri="{A12FA001-AC4F-418D-AE19-62706E023703}">
                    <ahyp:hlinkClr xmlns:ahyp="http://schemas.microsoft.com/office/drawing/2018/hyperlinkcolor" val="tx"/>
                  </a:ext>
                </a:extLst>
              </a:hlinkClick>
            </a:rPr>
            <a:t>HA 2004</a:t>
          </a:r>
          <a:r>
            <a:rPr lang="en-GB" b="1" dirty="0"/>
            <a:t>). These obligations are triggered by inspection and notice from the local authority. </a:t>
          </a:r>
          <a:endParaRPr lang="en-US" b="1" dirty="0"/>
        </a:p>
      </dgm:t>
    </dgm:pt>
    <dgm:pt modelId="{1937620D-200F-4E81-BD67-6041006D9138}" type="parTrans" cxnId="{8DABC342-F2ED-4D88-A148-C39F130C34B4}">
      <dgm:prSet/>
      <dgm:spPr/>
      <dgm:t>
        <a:bodyPr/>
        <a:lstStyle/>
        <a:p>
          <a:endParaRPr lang="en-US"/>
        </a:p>
      </dgm:t>
    </dgm:pt>
    <dgm:pt modelId="{FAF3A05A-0A5D-4011-94C0-F29CEFA0D875}" type="sibTrans" cxnId="{8DABC342-F2ED-4D88-A148-C39F130C34B4}">
      <dgm:prSet/>
      <dgm:spPr/>
      <dgm:t>
        <a:bodyPr/>
        <a:lstStyle/>
        <a:p>
          <a:endParaRPr lang="en-US"/>
        </a:p>
      </dgm:t>
    </dgm:pt>
    <dgm:pt modelId="{F81126B1-D1BC-43ED-878C-EFC30ED6725C}">
      <dgm:prSet/>
      <dgm:spPr/>
      <dgm:t>
        <a:bodyPr/>
        <a:lstStyle/>
        <a:p>
          <a:r>
            <a:rPr lang="en-GB" b="1" dirty="0"/>
            <a:t>Obligations exist under </a:t>
          </a:r>
          <a:r>
            <a:rPr lang="en-GB" b="1" dirty="0">
              <a:hlinkClick xmlns:r="http://schemas.openxmlformats.org/officeDocument/2006/relationships" r:id="rId3"/>
            </a:rPr>
            <a:t>EPA 1990</a:t>
          </a:r>
          <a:r>
            <a:rPr lang="en-GB" b="1" dirty="0"/>
            <a:t> and the tenant can bring a private prosecution.</a:t>
          </a:r>
          <a:endParaRPr lang="en-US" b="1" dirty="0"/>
        </a:p>
      </dgm:t>
    </dgm:pt>
    <dgm:pt modelId="{61292E49-229E-4195-9A41-00017B895A7B}" type="parTrans" cxnId="{2F3850A4-63FF-440E-AE9D-65D82ACC6A11}">
      <dgm:prSet/>
      <dgm:spPr/>
      <dgm:t>
        <a:bodyPr/>
        <a:lstStyle/>
        <a:p>
          <a:endParaRPr lang="en-US"/>
        </a:p>
      </dgm:t>
    </dgm:pt>
    <dgm:pt modelId="{37E0C423-8EBF-4C1F-BF81-15CA6AA0FE53}" type="sibTrans" cxnId="{2F3850A4-63FF-440E-AE9D-65D82ACC6A11}">
      <dgm:prSet/>
      <dgm:spPr/>
      <dgm:t>
        <a:bodyPr/>
        <a:lstStyle/>
        <a:p>
          <a:endParaRPr lang="en-US"/>
        </a:p>
      </dgm:t>
    </dgm:pt>
    <dgm:pt modelId="{A01EBDF7-22D8-4CA1-9698-5820DAA011B5}" type="pres">
      <dgm:prSet presAssocID="{F25FC039-3C0E-4D76-8E3B-A10BF615B2B2}" presName="diagram" presStyleCnt="0">
        <dgm:presLayoutVars>
          <dgm:dir/>
          <dgm:resizeHandles val="exact"/>
        </dgm:presLayoutVars>
      </dgm:prSet>
      <dgm:spPr/>
    </dgm:pt>
    <dgm:pt modelId="{6002C684-18FD-4475-83AD-2E5B8B89FB0E}" type="pres">
      <dgm:prSet presAssocID="{25F2F0C2-5CCB-43EE-9F79-118324A45EEC}" presName="node" presStyleLbl="node1" presStyleIdx="0" presStyleCnt="6">
        <dgm:presLayoutVars>
          <dgm:bulletEnabled val="1"/>
        </dgm:presLayoutVars>
      </dgm:prSet>
      <dgm:spPr/>
    </dgm:pt>
    <dgm:pt modelId="{DF4A7BD2-0B41-4E18-8A19-BEF05013B6C6}" type="pres">
      <dgm:prSet presAssocID="{21CA6AC2-66AF-4165-B1A6-AB6474E5B7E9}" presName="sibTrans" presStyleCnt="0"/>
      <dgm:spPr/>
    </dgm:pt>
    <dgm:pt modelId="{75770975-5304-4CC5-A029-D59A24D329C3}" type="pres">
      <dgm:prSet presAssocID="{02E96DBD-4154-492E-9005-BCCFC84BCE66}" presName="node" presStyleLbl="node1" presStyleIdx="1" presStyleCnt="6">
        <dgm:presLayoutVars>
          <dgm:bulletEnabled val="1"/>
        </dgm:presLayoutVars>
      </dgm:prSet>
      <dgm:spPr/>
    </dgm:pt>
    <dgm:pt modelId="{9B2F58B6-148B-409D-8ADD-6BB27DC61445}" type="pres">
      <dgm:prSet presAssocID="{440CF4EF-E724-46C2-83A5-6E8A4B8E04AC}" presName="sibTrans" presStyleCnt="0"/>
      <dgm:spPr/>
    </dgm:pt>
    <dgm:pt modelId="{B7F13331-95E8-49DF-8485-164D4359EA3B}" type="pres">
      <dgm:prSet presAssocID="{54984E46-FB32-4F64-9FD5-912FAB585A52}" presName="node" presStyleLbl="node1" presStyleIdx="2" presStyleCnt="6">
        <dgm:presLayoutVars>
          <dgm:bulletEnabled val="1"/>
        </dgm:presLayoutVars>
      </dgm:prSet>
      <dgm:spPr/>
    </dgm:pt>
    <dgm:pt modelId="{28E2A6D0-B25D-40E2-9846-06425B2559E5}" type="pres">
      <dgm:prSet presAssocID="{BE8C45EA-B05C-4E4B-A75E-826C7D7343B4}" presName="sibTrans" presStyleCnt="0"/>
      <dgm:spPr/>
    </dgm:pt>
    <dgm:pt modelId="{4B04373A-2A9E-4C2B-915E-90634B7833A9}" type="pres">
      <dgm:prSet presAssocID="{8A1D30C4-4A46-4A59-8B52-264F4433464D}" presName="node" presStyleLbl="node1" presStyleIdx="3" presStyleCnt="6">
        <dgm:presLayoutVars>
          <dgm:bulletEnabled val="1"/>
        </dgm:presLayoutVars>
      </dgm:prSet>
      <dgm:spPr/>
    </dgm:pt>
    <dgm:pt modelId="{7D563E72-44B1-4673-B9A6-21F54D562AB7}" type="pres">
      <dgm:prSet presAssocID="{5CFD7AE4-5ECC-4FE3-80F0-9A211F51B19B}" presName="sibTrans" presStyleCnt="0"/>
      <dgm:spPr/>
    </dgm:pt>
    <dgm:pt modelId="{32FE7947-C70C-4A9A-AB71-6A4D58BAC7D3}" type="pres">
      <dgm:prSet presAssocID="{CF1762C7-7F63-4237-8B9C-6A83EABD8551}" presName="node" presStyleLbl="node1" presStyleIdx="4" presStyleCnt="6">
        <dgm:presLayoutVars>
          <dgm:bulletEnabled val="1"/>
        </dgm:presLayoutVars>
      </dgm:prSet>
      <dgm:spPr/>
    </dgm:pt>
    <dgm:pt modelId="{40B7D803-8104-45DF-805B-C7F5736E4FEB}" type="pres">
      <dgm:prSet presAssocID="{FAF3A05A-0A5D-4011-94C0-F29CEFA0D875}" presName="sibTrans" presStyleCnt="0"/>
      <dgm:spPr/>
    </dgm:pt>
    <dgm:pt modelId="{B3835404-C27B-41B2-B203-D6DF66DF04D5}" type="pres">
      <dgm:prSet presAssocID="{F81126B1-D1BC-43ED-878C-EFC30ED6725C}" presName="node" presStyleLbl="node1" presStyleIdx="5" presStyleCnt="6">
        <dgm:presLayoutVars>
          <dgm:bulletEnabled val="1"/>
        </dgm:presLayoutVars>
      </dgm:prSet>
      <dgm:spPr/>
    </dgm:pt>
  </dgm:ptLst>
  <dgm:cxnLst>
    <dgm:cxn modelId="{B5709D16-3A5E-4BFC-81F5-3905F1552739}" type="presOf" srcId="{4737AC0F-AD08-4F1B-B2CC-F8C44D8D1C4E}" destId="{6002C684-18FD-4475-83AD-2E5B8B89FB0E}" srcOrd="0" destOrd="3" presId="urn:microsoft.com/office/officeart/2005/8/layout/default"/>
    <dgm:cxn modelId="{FB8B2E3D-3701-42D0-A46C-902071784039}" type="presOf" srcId="{54984E46-FB32-4F64-9FD5-912FAB585A52}" destId="{B7F13331-95E8-49DF-8485-164D4359EA3B}" srcOrd="0" destOrd="0" presId="urn:microsoft.com/office/officeart/2005/8/layout/default"/>
    <dgm:cxn modelId="{01F1795E-F096-4015-98EF-2E54FC63B274}" srcId="{25F2F0C2-5CCB-43EE-9F79-118324A45EEC}" destId="{4737AC0F-AD08-4F1B-B2CC-F8C44D8D1C4E}" srcOrd="2" destOrd="0" parTransId="{6D0973BD-6E49-4531-AB1A-29FE7CDEAC5D}" sibTransId="{C214BFF1-BB20-4A6F-AFD7-7527505E7504}"/>
    <dgm:cxn modelId="{9E6D9761-DD48-4D22-83E3-C0E0D36E182C}" type="presOf" srcId="{25F2F0C2-5CCB-43EE-9F79-118324A45EEC}" destId="{6002C684-18FD-4475-83AD-2E5B8B89FB0E}" srcOrd="0" destOrd="0" presId="urn:microsoft.com/office/officeart/2005/8/layout/default"/>
    <dgm:cxn modelId="{8DABC342-F2ED-4D88-A148-C39F130C34B4}" srcId="{F25FC039-3C0E-4D76-8E3B-A10BF615B2B2}" destId="{CF1762C7-7F63-4237-8B9C-6A83EABD8551}" srcOrd="4" destOrd="0" parTransId="{1937620D-200F-4E81-BD67-6041006D9138}" sibTransId="{FAF3A05A-0A5D-4011-94C0-F29CEFA0D875}"/>
    <dgm:cxn modelId="{8A2E6C56-B09C-4477-BF8F-C57C2D97A5B0}" type="presOf" srcId="{F81126B1-D1BC-43ED-878C-EFC30ED6725C}" destId="{B3835404-C27B-41B2-B203-D6DF66DF04D5}" srcOrd="0" destOrd="0" presId="urn:microsoft.com/office/officeart/2005/8/layout/default"/>
    <dgm:cxn modelId="{E82FB557-6AC7-4D7D-904E-F17C497EF96F}" srcId="{F25FC039-3C0E-4D76-8E3B-A10BF615B2B2}" destId="{54984E46-FB32-4F64-9FD5-912FAB585A52}" srcOrd="2" destOrd="0" parTransId="{6F14F4D1-152C-483F-B881-0A4833239222}" sibTransId="{BE8C45EA-B05C-4E4B-A75E-826C7D7343B4}"/>
    <dgm:cxn modelId="{DFFC945A-90D3-4E73-BC73-73BF96A12275}" srcId="{F25FC039-3C0E-4D76-8E3B-A10BF615B2B2}" destId="{8A1D30C4-4A46-4A59-8B52-264F4433464D}" srcOrd="3" destOrd="0" parTransId="{7BA64901-459E-4EA4-BA1F-3E732849D4F9}" sibTransId="{5CFD7AE4-5ECC-4FE3-80F0-9A211F51B19B}"/>
    <dgm:cxn modelId="{56311E9A-D20A-41A7-81A0-CCDC99E30443}" type="presOf" srcId="{F25FC039-3C0E-4D76-8E3B-A10BF615B2B2}" destId="{A01EBDF7-22D8-4CA1-9698-5820DAA011B5}" srcOrd="0" destOrd="0" presId="urn:microsoft.com/office/officeart/2005/8/layout/default"/>
    <dgm:cxn modelId="{2809A59D-8083-44A9-BA05-894FEAEF06A0}" type="presOf" srcId="{02E96DBD-4154-492E-9005-BCCFC84BCE66}" destId="{75770975-5304-4CC5-A029-D59A24D329C3}" srcOrd="0" destOrd="0" presId="urn:microsoft.com/office/officeart/2005/8/layout/default"/>
    <dgm:cxn modelId="{2F3850A4-63FF-440E-AE9D-65D82ACC6A11}" srcId="{F25FC039-3C0E-4D76-8E3B-A10BF615B2B2}" destId="{F81126B1-D1BC-43ED-878C-EFC30ED6725C}" srcOrd="5" destOrd="0" parTransId="{61292E49-229E-4195-9A41-00017B895A7B}" sibTransId="{37E0C423-8EBF-4C1F-BF81-15CA6AA0FE53}"/>
    <dgm:cxn modelId="{3E2A80A4-EB60-4182-A862-D4D2C2FD63CF}" srcId="{F25FC039-3C0E-4D76-8E3B-A10BF615B2B2}" destId="{02E96DBD-4154-492E-9005-BCCFC84BCE66}" srcOrd="1" destOrd="0" parTransId="{FD3BE933-F5FC-420C-8CDA-A47804D800E1}" sibTransId="{440CF4EF-E724-46C2-83A5-6E8A4B8E04AC}"/>
    <dgm:cxn modelId="{ED161EA7-64F7-4FC3-8D71-10FB2B0B029D}" type="presOf" srcId="{6F27770F-8269-4078-BD0F-18C3BD600145}" destId="{6002C684-18FD-4475-83AD-2E5B8B89FB0E}" srcOrd="0" destOrd="2" presId="urn:microsoft.com/office/officeart/2005/8/layout/default"/>
    <dgm:cxn modelId="{493269AE-D858-477A-A62C-6ABCDCC54412}" srcId="{F25FC039-3C0E-4D76-8E3B-A10BF615B2B2}" destId="{25F2F0C2-5CCB-43EE-9F79-118324A45EEC}" srcOrd="0" destOrd="0" parTransId="{D4E2A7EE-FB45-4ABE-AFB3-E19D91F3F91F}" sibTransId="{21CA6AC2-66AF-4165-B1A6-AB6474E5B7E9}"/>
    <dgm:cxn modelId="{2E7981B0-518B-463B-BCDD-46FA59B9C7DB}" srcId="{25F2F0C2-5CCB-43EE-9F79-118324A45EEC}" destId="{6F27770F-8269-4078-BD0F-18C3BD600145}" srcOrd="1" destOrd="0" parTransId="{EE567C70-2FB0-42A4-AEA8-316A33AEB247}" sibTransId="{F3DFE84A-17D5-4DF7-9781-0AAF989484DD}"/>
    <dgm:cxn modelId="{AA1DCBB5-601E-4ACD-99F2-53D968024DB8}" type="presOf" srcId="{8A1D30C4-4A46-4A59-8B52-264F4433464D}" destId="{4B04373A-2A9E-4C2B-915E-90634B7833A9}" srcOrd="0" destOrd="0" presId="urn:microsoft.com/office/officeart/2005/8/layout/default"/>
    <dgm:cxn modelId="{6791CEB6-A628-40D3-BB90-0373926F9434}" type="presOf" srcId="{CF1762C7-7F63-4237-8B9C-6A83EABD8551}" destId="{32FE7947-C70C-4A9A-AB71-6A4D58BAC7D3}" srcOrd="0" destOrd="0" presId="urn:microsoft.com/office/officeart/2005/8/layout/default"/>
    <dgm:cxn modelId="{A2017FE2-2C0D-4FC7-9526-EEB6E3318B04}" srcId="{25F2F0C2-5CCB-43EE-9F79-118324A45EEC}" destId="{8E65B3E5-177B-42C9-A31B-A7D66E94BCEB}" srcOrd="0" destOrd="0" parTransId="{F87C0C98-85EC-477C-9D0B-E3E215CDD2B7}" sibTransId="{E002251C-6FB0-4C58-9832-5A7DE95B4ABC}"/>
    <dgm:cxn modelId="{16FA7EF8-AB6D-4142-A6C2-E6B54030714F}" type="presOf" srcId="{8E65B3E5-177B-42C9-A31B-A7D66E94BCEB}" destId="{6002C684-18FD-4475-83AD-2E5B8B89FB0E}" srcOrd="0" destOrd="1" presId="urn:microsoft.com/office/officeart/2005/8/layout/default"/>
    <dgm:cxn modelId="{A8F6B9EF-5E3E-43F3-83EB-9C4482C0E499}" type="presParOf" srcId="{A01EBDF7-22D8-4CA1-9698-5820DAA011B5}" destId="{6002C684-18FD-4475-83AD-2E5B8B89FB0E}" srcOrd="0" destOrd="0" presId="urn:microsoft.com/office/officeart/2005/8/layout/default"/>
    <dgm:cxn modelId="{3538D5E6-BFC3-4D3A-B764-1D012574CEBD}" type="presParOf" srcId="{A01EBDF7-22D8-4CA1-9698-5820DAA011B5}" destId="{DF4A7BD2-0B41-4E18-8A19-BEF05013B6C6}" srcOrd="1" destOrd="0" presId="urn:microsoft.com/office/officeart/2005/8/layout/default"/>
    <dgm:cxn modelId="{6B3E2CFD-7FAE-49DA-AA2C-A58C87E0DBE6}" type="presParOf" srcId="{A01EBDF7-22D8-4CA1-9698-5820DAA011B5}" destId="{75770975-5304-4CC5-A029-D59A24D329C3}" srcOrd="2" destOrd="0" presId="urn:microsoft.com/office/officeart/2005/8/layout/default"/>
    <dgm:cxn modelId="{8E419212-9116-422A-AC29-45B246A73B7A}" type="presParOf" srcId="{A01EBDF7-22D8-4CA1-9698-5820DAA011B5}" destId="{9B2F58B6-148B-409D-8ADD-6BB27DC61445}" srcOrd="3" destOrd="0" presId="urn:microsoft.com/office/officeart/2005/8/layout/default"/>
    <dgm:cxn modelId="{29AA76A2-182B-4F46-9B07-2ABC2714D505}" type="presParOf" srcId="{A01EBDF7-22D8-4CA1-9698-5820DAA011B5}" destId="{B7F13331-95E8-49DF-8485-164D4359EA3B}" srcOrd="4" destOrd="0" presId="urn:microsoft.com/office/officeart/2005/8/layout/default"/>
    <dgm:cxn modelId="{B9808B39-ACC8-43C7-8463-51BBF20BCF86}" type="presParOf" srcId="{A01EBDF7-22D8-4CA1-9698-5820DAA011B5}" destId="{28E2A6D0-B25D-40E2-9846-06425B2559E5}" srcOrd="5" destOrd="0" presId="urn:microsoft.com/office/officeart/2005/8/layout/default"/>
    <dgm:cxn modelId="{6C23A502-0C5D-4B6E-80B7-E12A760CD67B}" type="presParOf" srcId="{A01EBDF7-22D8-4CA1-9698-5820DAA011B5}" destId="{4B04373A-2A9E-4C2B-915E-90634B7833A9}" srcOrd="6" destOrd="0" presId="urn:microsoft.com/office/officeart/2005/8/layout/default"/>
    <dgm:cxn modelId="{EADDFEC6-CB72-43F7-93B9-3CE8DB81D484}" type="presParOf" srcId="{A01EBDF7-22D8-4CA1-9698-5820DAA011B5}" destId="{7D563E72-44B1-4673-B9A6-21F54D562AB7}" srcOrd="7" destOrd="0" presId="urn:microsoft.com/office/officeart/2005/8/layout/default"/>
    <dgm:cxn modelId="{878E6DA1-5603-4B5A-AB50-57A56C5875F9}" type="presParOf" srcId="{A01EBDF7-22D8-4CA1-9698-5820DAA011B5}" destId="{32FE7947-C70C-4A9A-AB71-6A4D58BAC7D3}" srcOrd="8" destOrd="0" presId="urn:microsoft.com/office/officeart/2005/8/layout/default"/>
    <dgm:cxn modelId="{4221EB53-DBFB-442A-A0C1-D2739398EFBB}" type="presParOf" srcId="{A01EBDF7-22D8-4CA1-9698-5820DAA011B5}" destId="{40B7D803-8104-45DF-805B-C7F5736E4FEB}" srcOrd="9" destOrd="0" presId="urn:microsoft.com/office/officeart/2005/8/layout/default"/>
    <dgm:cxn modelId="{85CEC4D5-D046-4B4E-BD0D-2741FE885141}" type="presParOf" srcId="{A01EBDF7-22D8-4CA1-9698-5820DAA011B5}" destId="{B3835404-C27B-41B2-B203-D6DF66DF04D5}"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F1257E-7AAB-4309-AE21-FDD24B66DE7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033B5AA-417C-42EC-9CCD-407E83417B40}">
      <dgm:prSet/>
      <dgm:spPr/>
      <dgm:t>
        <a:bodyPr/>
        <a:lstStyle/>
        <a:p>
          <a:pPr>
            <a:defRPr b="1"/>
          </a:pPr>
          <a:r>
            <a:rPr lang="en-GB" b="1" u="sng"/>
            <a:t>Section 11(1), Landlord and Tenant Act 1985 </a:t>
          </a:r>
          <a:endParaRPr lang="en-US"/>
        </a:p>
      </dgm:t>
    </dgm:pt>
    <dgm:pt modelId="{ECDA6978-0380-428B-BDE6-599EEFCE93FD}" type="parTrans" cxnId="{FB8BBA5C-5DF6-4300-BA5F-DC9E2B77CCC2}">
      <dgm:prSet/>
      <dgm:spPr/>
      <dgm:t>
        <a:bodyPr/>
        <a:lstStyle/>
        <a:p>
          <a:endParaRPr lang="en-US"/>
        </a:p>
      </dgm:t>
    </dgm:pt>
    <dgm:pt modelId="{8EB4F6DA-5702-494A-A056-4F44BDD7AF04}" type="sibTrans" cxnId="{FB8BBA5C-5DF6-4300-BA5F-DC9E2B77CCC2}">
      <dgm:prSet/>
      <dgm:spPr/>
      <dgm:t>
        <a:bodyPr/>
        <a:lstStyle/>
        <a:p>
          <a:endParaRPr lang="en-US"/>
        </a:p>
      </dgm:t>
    </dgm:pt>
    <dgm:pt modelId="{6C90C27D-072D-424B-B142-7D638076A080}">
      <dgm:prSet/>
      <dgm:spPr/>
      <dgm:t>
        <a:bodyPr/>
        <a:lstStyle/>
        <a:p>
          <a:pPr>
            <a:defRPr b="1"/>
          </a:pPr>
          <a:r>
            <a:rPr lang="en-US"/>
            <a:t>In a lease to which this section applies there is implied a covenant by the landlord</a:t>
          </a:r>
        </a:p>
      </dgm:t>
    </dgm:pt>
    <dgm:pt modelId="{F378988C-FAFC-46EA-99F1-BC446D54E6C4}" type="parTrans" cxnId="{6F8B0664-4B87-4D78-A9A3-9638ADFBAE87}">
      <dgm:prSet/>
      <dgm:spPr/>
      <dgm:t>
        <a:bodyPr/>
        <a:lstStyle/>
        <a:p>
          <a:endParaRPr lang="en-US"/>
        </a:p>
      </dgm:t>
    </dgm:pt>
    <dgm:pt modelId="{AC5676E4-5B87-4750-B625-72C0C9967EA7}" type="sibTrans" cxnId="{6F8B0664-4B87-4D78-A9A3-9638ADFBAE87}">
      <dgm:prSet/>
      <dgm:spPr/>
      <dgm:t>
        <a:bodyPr/>
        <a:lstStyle/>
        <a:p>
          <a:endParaRPr lang="en-US"/>
        </a:p>
      </dgm:t>
    </dgm:pt>
    <dgm:pt modelId="{89C15A80-EF2A-415A-B4F6-C0379BF2402F}">
      <dgm:prSet/>
      <dgm:spPr/>
      <dgm:t>
        <a:bodyPr/>
        <a:lstStyle/>
        <a:p>
          <a:r>
            <a:rPr lang="en-US" dirty="0"/>
            <a:t>(a) to keep in repair </a:t>
          </a:r>
          <a:r>
            <a:rPr lang="en-US" b="1" dirty="0"/>
            <a:t>the structure and exterior of the dwelling-house (including drains, gutters and external pipes)</a:t>
          </a:r>
          <a:r>
            <a:rPr lang="en-US" dirty="0"/>
            <a:t>, </a:t>
          </a:r>
        </a:p>
      </dgm:t>
    </dgm:pt>
    <dgm:pt modelId="{01CCE995-0203-4C4F-8953-759E9354CE02}" type="parTrans" cxnId="{98F1E1E8-12C8-4C56-AFA0-4973B6C6ECCB}">
      <dgm:prSet/>
      <dgm:spPr/>
      <dgm:t>
        <a:bodyPr/>
        <a:lstStyle/>
        <a:p>
          <a:endParaRPr lang="en-US"/>
        </a:p>
      </dgm:t>
    </dgm:pt>
    <dgm:pt modelId="{7C9CD5D1-09A4-4A24-98B0-40CE3A27D1A4}" type="sibTrans" cxnId="{98F1E1E8-12C8-4C56-AFA0-4973B6C6ECCB}">
      <dgm:prSet/>
      <dgm:spPr/>
      <dgm:t>
        <a:bodyPr/>
        <a:lstStyle/>
        <a:p>
          <a:endParaRPr lang="en-US"/>
        </a:p>
      </dgm:t>
    </dgm:pt>
    <dgm:pt modelId="{9CAEC05F-5E59-47C6-A5CA-E55B74D50767}">
      <dgm:prSet/>
      <dgm:spPr/>
      <dgm:t>
        <a:bodyPr/>
        <a:lstStyle/>
        <a:p>
          <a:r>
            <a:rPr lang="en-US"/>
            <a:t>(b) to keep in repair and proper working order the </a:t>
          </a:r>
          <a:r>
            <a:rPr lang="en-US" b="1"/>
            <a:t>installations in the dwelling-house for the supply of water, gas and electricity and for sanitation </a:t>
          </a:r>
          <a:r>
            <a:rPr lang="en-US"/>
            <a:t>(including basins, sinks, baths and sanitary conveniences, but not other fixtures, fittings and appliances for making use of the supply of water, gas or electricity), and; </a:t>
          </a:r>
        </a:p>
      </dgm:t>
    </dgm:pt>
    <dgm:pt modelId="{D3418809-1428-4E86-A0F9-11302F261BF0}" type="parTrans" cxnId="{6BD74C10-E0B8-463D-902F-BA04FBEB5663}">
      <dgm:prSet/>
      <dgm:spPr/>
      <dgm:t>
        <a:bodyPr/>
        <a:lstStyle/>
        <a:p>
          <a:endParaRPr lang="en-US"/>
        </a:p>
      </dgm:t>
    </dgm:pt>
    <dgm:pt modelId="{489C750D-8524-409E-A403-A9F376F893D0}" type="sibTrans" cxnId="{6BD74C10-E0B8-463D-902F-BA04FBEB5663}">
      <dgm:prSet/>
      <dgm:spPr/>
      <dgm:t>
        <a:bodyPr/>
        <a:lstStyle/>
        <a:p>
          <a:endParaRPr lang="en-US"/>
        </a:p>
      </dgm:t>
    </dgm:pt>
    <dgm:pt modelId="{4AFA82EB-9FA6-4B17-BAD7-656FC2BE28A3}">
      <dgm:prSet/>
      <dgm:spPr/>
      <dgm:t>
        <a:bodyPr/>
        <a:lstStyle/>
        <a:p>
          <a:r>
            <a:rPr lang="en-US"/>
            <a:t>(c) to keep in repair and proper working order the installations in the dwelling-house for space </a:t>
          </a:r>
          <a:r>
            <a:rPr lang="en-US" b="1"/>
            <a:t>heating and heating water</a:t>
          </a:r>
          <a:r>
            <a:rPr lang="en-US"/>
            <a:t>.</a:t>
          </a:r>
        </a:p>
      </dgm:t>
    </dgm:pt>
    <dgm:pt modelId="{476F0092-D021-4FEF-A8A9-D782D39ABE49}" type="parTrans" cxnId="{FCFA35D9-BB1A-4DBD-BD05-E21BC8C5CAC1}">
      <dgm:prSet/>
      <dgm:spPr/>
      <dgm:t>
        <a:bodyPr/>
        <a:lstStyle/>
        <a:p>
          <a:endParaRPr lang="en-US"/>
        </a:p>
      </dgm:t>
    </dgm:pt>
    <dgm:pt modelId="{8DA7E9B5-BE3F-4DA8-B2FE-0131A61D0D4A}" type="sibTrans" cxnId="{FCFA35D9-BB1A-4DBD-BD05-E21BC8C5CAC1}">
      <dgm:prSet/>
      <dgm:spPr/>
      <dgm:t>
        <a:bodyPr/>
        <a:lstStyle/>
        <a:p>
          <a:endParaRPr lang="en-US"/>
        </a:p>
      </dgm:t>
    </dgm:pt>
    <dgm:pt modelId="{73AAC8BD-8EA0-4FFC-9160-AFD31C5C6BF0}">
      <dgm:prSet/>
      <dgm:spPr/>
      <dgm:t>
        <a:bodyPr/>
        <a:lstStyle/>
        <a:p>
          <a:pPr>
            <a:defRPr b="1"/>
          </a:pPr>
          <a:r>
            <a:rPr lang="en-US"/>
            <a:t>The effect of s.11(1) LTA is clear. The landlord covenants to keep in repair the structure and exterior of the dwelling house and to keep in repair and proper working order in the dwelling-house the installations mentioned in s.11(1)(b) and (c).</a:t>
          </a:r>
        </a:p>
      </dgm:t>
    </dgm:pt>
    <dgm:pt modelId="{9617D1EC-3258-4AD8-B5C9-FBC795696225}" type="parTrans" cxnId="{B66DA341-E524-4D73-9C27-601705C32A0D}">
      <dgm:prSet/>
      <dgm:spPr/>
      <dgm:t>
        <a:bodyPr/>
        <a:lstStyle/>
        <a:p>
          <a:endParaRPr lang="en-US"/>
        </a:p>
      </dgm:t>
    </dgm:pt>
    <dgm:pt modelId="{FB5EA1F8-CF2F-4625-BF20-60F5DC385472}" type="sibTrans" cxnId="{B66DA341-E524-4D73-9C27-601705C32A0D}">
      <dgm:prSet/>
      <dgm:spPr/>
      <dgm:t>
        <a:bodyPr/>
        <a:lstStyle/>
        <a:p>
          <a:endParaRPr lang="en-US"/>
        </a:p>
      </dgm:t>
    </dgm:pt>
    <dgm:pt modelId="{C13212AB-2A88-4C65-847B-A83779766621}" type="pres">
      <dgm:prSet presAssocID="{46F1257E-7AAB-4309-AE21-FDD24B66DE7F}" presName="root" presStyleCnt="0">
        <dgm:presLayoutVars>
          <dgm:dir/>
          <dgm:resizeHandles val="exact"/>
        </dgm:presLayoutVars>
      </dgm:prSet>
      <dgm:spPr/>
    </dgm:pt>
    <dgm:pt modelId="{3B1929AA-0E5E-4AD9-ABB1-4CC48F9D9FF8}" type="pres">
      <dgm:prSet presAssocID="{7033B5AA-417C-42EC-9CCD-407E83417B40}" presName="compNode" presStyleCnt="0"/>
      <dgm:spPr/>
    </dgm:pt>
    <dgm:pt modelId="{492A39D6-37DE-4963-8815-52C306DFC33C}" type="pres">
      <dgm:prSet presAssocID="{7033B5AA-417C-42EC-9CCD-407E83417B4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cessor"/>
        </a:ext>
      </dgm:extLst>
    </dgm:pt>
    <dgm:pt modelId="{9CB4F3EC-85A8-415D-98AF-EDC4448B3B07}" type="pres">
      <dgm:prSet presAssocID="{7033B5AA-417C-42EC-9CCD-407E83417B40}" presName="iconSpace" presStyleCnt="0"/>
      <dgm:spPr/>
    </dgm:pt>
    <dgm:pt modelId="{168E3F02-0673-4039-A29F-1E735052D220}" type="pres">
      <dgm:prSet presAssocID="{7033B5AA-417C-42EC-9CCD-407E83417B40}" presName="parTx" presStyleLbl="revTx" presStyleIdx="0" presStyleCnt="6">
        <dgm:presLayoutVars>
          <dgm:chMax val="0"/>
          <dgm:chPref val="0"/>
        </dgm:presLayoutVars>
      </dgm:prSet>
      <dgm:spPr/>
    </dgm:pt>
    <dgm:pt modelId="{E611D14D-1E34-47E3-9273-FB04486DB673}" type="pres">
      <dgm:prSet presAssocID="{7033B5AA-417C-42EC-9CCD-407E83417B40}" presName="txSpace" presStyleCnt="0"/>
      <dgm:spPr/>
    </dgm:pt>
    <dgm:pt modelId="{EEE4D84E-527B-4B07-85C2-0EB4EBDA9A71}" type="pres">
      <dgm:prSet presAssocID="{7033B5AA-417C-42EC-9CCD-407E83417B40}" presName="desTx" presStyleLbl="revTx" presStyleIdx="1" presStyleCnt="6">
        <dgm:presLayoutVars/>
      </dgm:prSet>
      <dgm:spPr/>
    </dgm:pt>
    <dgm:pt modelId="{85E8CE95-2701-496A-AC5B-44376693EFF3}" type="pres">
      <dgm:prSet presAssocID="{8EB4F6DA-5702-494A-A056-4F44BDD7AF04}" presName="sibTrans" presStyleCnt="0"/>
      <dgm:spPr/>
    </dgm:pt>
    <dgm:pt modelId="{0C04756C-8DAD-43CF-9B00-507760E579FD}" type="pres">
      <dgm:prSet presAssocID="{6C90C27D-072D-424B-B142-7D638076A080}" presName="compNode" presStyleCnt="0"/>
      <dgm:spPr/>
    </dgm:pt>
    <dgm:pt modelId="{01AD7C8E-BB05-43C1-839C-83ABA23AF11F}" type="pres">
      <dgm:prSet presAssocID="{6C90C27D-072D-424B-B142-7D638076A08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5E93F129-A3E6-43F0-91F4-4AF838146D5F}" type="pres">
      <dgm:prSet presAssocID="{6C90C27D-072D-424B-B142-7D638076A080}" presName="iconSpace" presStyleCnt="0"/>
      <dgm:spPr/>
    </dgm:pt>
    <dgm:pt modelId="{A5420830-B0C9-481E-A6C0-55732F7A1871}" type="pres">
      <dgm:prSet presAssocID="{6C90C27D-072D-424B-B142-7D638076A080}" presName="parTx" presStyleLbl="revTx" presStyleIdx="2" presStyleCnt="6">
        <dgm:presLayoutVars>
          <dgm:chMax val="0"/>
          <dgm:chPref val="0"/>
        </dgm:presLayoutVars>
      </dgm:prSet>
      <dgm:spPr/>
    </dgm:pt>
    <dgm:pt modelId="{01567527-796B-400B-85D3-EACC8CEAE104}" type="pres">
      <dgm:prSet presAssocID="{6C90C27D-072D-424B-B142-7D638076A080}" presName="txSpace" presStyleCnt="0"/>
      <dgm:spPr/>
    </dgm:pt>
    <dgm:pt modelId="{489B17EB-CDD7-4CFF-A74F-3274B542FD33}" type="pres">
      <dgm:prSet presAssocID="{6C90C27D-072D-424B-B142-7D638076A080}" presName="desTx" presStyleLbl="revTx" presStyleIdx="3" presStyleCnt="6" custLinFactNeighborX="-368" custLinFactNeighborY="-32922">
        <dgm:presLayoutVars/>
      </dgm:prSet>
      <dgm:spPr/>
    </dgm:pt>
    <dgm:pt modelId="{FF4C5EB6-9F3F-404C-BC1F-16A75A24A70E}" type="pres">
      <dgm:prSet presAssocID="{AC5676E4-5B87-4750-B625-72C0C9967EA7}" presName="sibTrans" presStyleCnt="0"/>
      <dgm:spPr/>
    </dgm:pt>
    <dgm:pt modelId="{7166AD8F-9A53-4A3C-8498-97CA6010BB8E}" type="pres">
      <dgm:prSet presAssocID="{73AAC8BD-8EA0-4FFC-9160-AFD31C5C6BF0}" presName="compNode" presStyleCnt="0"/>
      <dgm:spPr/>
    </dgm:pt>
    <dgm:pt modelId="{23C3169A-F698-40CD-B446-C8D8C909A5B4}" type="pres">
      <dgm:prSet presAssocID="{73AAC8BD-8EA0-4FFC-9160-AFD31C5C6BF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nching Diagram"/>
        </a:ext>
      </dgm:extLst>
    </dgm:pt>
    <dgm:pt modelId="{9C51491E-5571-48A0-954D-E94C76B947A2}" type="pres">
      <dgm:prSet presAssocID="{73AAC8BD-8EA0-4FFC-9160-AFD31C5C6BF0}" presName="iconSpace" presStyleCnt="0"/>
      <dgm:spPr/>
    </dgm:pt>
    <dgm:pt modelId="{1406591F-C062-4CB4-AF77-BA069244207C}" type="pres">
      <dgm:prSet presAssocID="{73AAC8BD-8EA0-4FFC-9160-AFD31C5C6BF0}" presName="parTx" presStyleLbl="revTx" presStyleIdx="4" presStyleCnt="6">
        <dgm:presLayoutVars>
          <dgm:chMax val="0"/>
          <dgm:chPref val="0"/>
        </dgm:presLayoutVars>
      </dgm:prSet>
      <dgm:spPr/>
    </dgm:pt>
    <dgm:pt modelId="{BD0E65D8-94F7-4B72-B78C-EEF2F5EBFEBA}" type="pres">
      <dgm:prSet presAssocID="{73AAC8BD-8EA0-4FFC-9160-AFD31C5C6BF0}" presName="txSpace" presStyleCnt="0"/>
      <dgm:spPr/>
    </dgm:pt>
    <dgm:pt modelId="{BB85416C-BBD5-4F41-BB7D-BCF21E264E31}" type="pres">
      <dgm:prSet presAssocID="{73AAC8BD-8EA0-4FFC-9160-AFD31C5C6BF0}" presName="desTx" presStyleLbl="revTx" presStyleIdx="5" presStyleCnt="6">
        <dgm:presLayoutVars/>
      </dgm:prSet>
      <dgm:spPr/>
    </dgm:pt>
  </dgm:ptLst>
  <dgm:cxnLst>
    <dgm:cxn modelId="{6BD74C10-E0B8-463D-902F-BA04FBEB5663}" srcId="{6C90C27D-072D-424B-B142-7D638076A080}" destId="{9CAEC05F-5E59-47C6-A5CA-E55B74D50767}" srcOrd="1" destOrd="0" parTransId="{D3418809-1428-4E86-A0F9-11302F261BF0}" sibTransId="{489C750D-8524-409E-A403-A9F376F893D0}"/>
    <dgm:cxn modelId="{BBB9CD1C-7F2A-416A-9298-196D848D0AA0}" type="presOf" srcId="{7033B5AA-417C-42EC-9CCD-407E83417B40}" destId="{168E3F02-0673-4039-A29F-1E735052D220}" srcOrd="0" destOrd="0" presId="urn:microsoft.com/office/officeart/2018/2/layout/IconLabelDescriptionList"/>
    <dgm:cxn modelId="{FB8BBA5C-5DF6-4300-BA5F-DC9E2B77CCC2}" srcId="{46F1257E-7AAB-4309-AE21-FDD24B66DE7F}" destId="{7033B5AA-417C-42EC-9CCD-407E83417B40}" srcOrd="0" destOrd="0" parTransId="{ECDA6978-0380-428B-BDE6-599EEFCE93FD}" sibTransId="{8EB4F6DA-5702-494A-A056-4F44BDD7AF04}"/>
    <dgm:cxn modelId="{B66DA341-E524-4D73-9C27-601705C32A0D}" srcId="{46F1257E-7AAB-4309-AE21-FDD24B66DE7F}" destId="{73AAC8BD-8EA0-4FFC-9160-AFD31C5C6BF0}" srcOrd="2" destOrd="0" parTransId="{9617D1EC-3258-4AD8-B5C9-FBC795696225}" sibTransId="{FB5EA1F8-CF2F-4625-BF20-60F5DC385472}"/>
    <dgm:cxn modelId="{6F8B0664-4B87-4D78-A9A3-9638ADFBAE87}" srcId="{46F1257E-7AAB-4309-AE21-FDD24B66DE7F}" destId="{6C90C27D-072D-424B-B142-7D638076A080}" srcOrd="1" destOrd="0" parTransId="{F378988C-FAFC-46EA-99F1-BC446D54E6C4}" sibTransId="{AC5676E4-5B87-4750-B625-72C0C9967EA7}"/>
    <dgm:cxn modelId="{0AAA8945-3700-4313-A40F-FA51F78E7C15}" type="presOf" srcId="{46F1257E-7AAB-4309-AE21-FDD24B66DE7F}" destId="{C13212AB-2A88-4C65-847B-A83779766621}" srcOrd="0" destOrd="0" presId="urn:microsoft.com/office/officeart/2018/2/layout/IconLabelDescriptionList"/>
    <dgm:cxn modelId="{0967AA9E-871B-4AD1-8564-1693577B330E}" type="presOf" srcId="{6C90C27D-072D-424B-B142-7D638076A080}" destId="{A5420830-B0C9-481E-A6C0-55732F7A1871}" srcOrd="0" destOrd="0" presId="urn:microsoft.com/office/officeart/2018/2/layout/IconLabelDescriptionList"/>
    <dgm:cxn modelId="{1776C0A2-BB5F-4453-8D64-38858E05C38C}" type="presOf" srcId="{73AAC8BD-8EA0-4FFC-9160-AFD31C5C6BF0}" destId="{1406591F-C062-4CB4-AF77-BA069244207C}" srcOrd="0" destOrd="0" presId="urn:microsoft.com/office/officeart/2018/2/layout/IconLabelDescriptionList"/>
    <dgm:cxn modelId="{56A658CD-DFEF-47D3-BE9D-FC9A03CB127C}" type="presOf" srcId="{4AFA82EB-9FA6-4B17-BAD7-656FC2BE28A3}" destId="{489B17EB-CDD7-4CFF-A74F-3274B542FD33}" srcOrd="0" destOrd="2" presId="urn:microsoft.com/office/officeart/2018/2/layout/IconLabelDescriptionList"/>
    <dgm:cxn modelId="{FCFA35D9-BB1A-4DBD-BD05-E21BC8C5CAC1}" srcId="{6C90C27D-072D-424B-B142-7D638076A080}" destId="{4AFA82EB-9FA6-4B17-BAD7-656FC2BE28A3}" srcOrd="2" destOrd="0" parTransId="{476F0092-D021-4FEF-A8A9-D782D39ABE49}" sibTransId="{8DA7E9B5-BE3F-4DA8-B2FE-0131A61D0D4A}"/>
    <dgm:cxn modelId="{98F1E1E8-12C8-4C56-AFA0-4973B6C6ECCB}" srcId="{6C90C27D-072D-424B-B142-7D638076A080}" destId="{89C15A80-EF2A-415A-B4F6-C0379BF2402F}" srcOrd="0" destOrd="0" parTransId="{01CCE995-0203-4C4F-8953-759E9354CE02}" sibTransId="{7C9CD5D1-09A4-4A24-98B0-40CE3A27D1A4}"/>
    <dgm:cxn modelId="{67D0C8EE-E134-4359-89C5-DD3C0BF2DBC1}" type="presOf" srcId="{9CAEC05F-5E59-47C6-A5CA-E55B74D50767}" destId="{489B17EB-CDD7-4CFF-A74F-3274B542FD33}" srcOrd="0" destOrd="1" presId="urn:microsoft.com/office/officeart/2018/2/layout/IconLabelDescriptionList"/>
    <dgm:cxn modelId="{B0C817FC-26D6-482F-8D1D-4049378954CB}" type="presOf" srcId="{89C15A80-EF2A-415A-B4F6-C0379BF2402F}" destId="{489B17EB-CDD7-4CFF-A74F-3274B542FD33}" srcOrd="0" destOrd="0" presId="urn:microsoft.com/office/officeart/2018/2/layout/IconLabelDescriptionList"/>
    <dgm:cxn modelId="{0093DC9A-EDBB-44ED-93FD-DC188CF8E08E}" type="presParOf" srcId="{C13212AB-2A88-4C65-847B-A83779766621}" destId="{3B1929AA-0E5E-4AD9-ABB1-4CC48F9D9FF8}" srcOrd="0" destOrd="0" presId="urn:microsoft.com/office/officeart/2018/2/layout/IconLabelDescriptionList"/>
    <dgm:cxn modelId="{D1A93CBD-17A0-4CF1-89FB-CDCF3BAF78B0}" type="presParOf" srcId="{3B1929AA-0E5E-4AD9-ABB1-4CC48F9D9FF8}" destId="{492A39D6-37DE-4963-8815-52C306DFC33C}" srcOrd="0" destOrd="0" presId="urn:microsoft.com/office/officeart/2018/2/layout/IconLabelDescriptionList"/>
    <dgm:cxn modelId="{13EAB961-4D6B-493F-B236-0C3A2572B4B4}" type="presParOf" srcId="{3B1929AA-0E5E-4AD9-ABB1-4CC48F9D9FF8}" destId="{9CB4F3EC-85A8-415D-98AF-EDC4448B3B07}" srcOrd="1" destOrd="0" presId="urn:microsoft.com/office/officeart/2018/2/layout/IconLabelDescriptionList"/>
    <dgm:cxn modelId="{C353507D-C0B0-4083-AF6D-1CF33786DDB4}" type="presParOf" srcId="{3B1929AA-0E5E-4AD9-ABB1-4CC48F9D9FF8}" destId="{168E3F02-0673-4039-A29F-1E735052D220}" srcOrd="2" destOrd="0" presId="urn:microsoft.com/office/officeart/2018/2/layout/IconLabelDescriptionList"/>
    <dgm:cxn modelId="{19DAF797-B744-42BE-9B87-C795DC5AB839}" type="presParOf" srcId="{3B1929AA-0E5E-4AD9-ABB1-4CC48F9D9FF8}" destId="{E611D14D-1E34-47E3-9273-FB04486DB673}" srcOrd="3" destOrd="0" presId="urn:microsoft.com/office/officeart/2018/2/layout/IconLabelDescriptionList"/>
    <dgm:cxn modelId="{1C69DFC8-6F07-49AF-AB2E-5C5605FB5657}" type="presParOf" srcId="{3B1929AA-0E5E-4AD9-ABB1-4CC48F9D9FF8}" destId="{EEE4D84E-527B-4B07-85C2-0EB4EBDA9A71}" srcOrd="4" destOrd="0" presId="urn:microsoft.com/office/officeart/2018/2/layout/IconLabelDescriptionList"/>
    <dgm:cxn modelId="{B1A1AED7-5CBA-42E0-807D-F2475B18A906}" type="presParOf" srcId="{C13212AB-2A88-4C65-847B-A83779766621}" destId="{85E8CE95-2701-496A-AC5B-44376693EFF3}" srcOrd="1" destOrd="0" presId="urn:microsoft.com/office/officeart/2018/2/layout/IconLabelDescriptionList"/>
    <dgm:cxn modelId="{C9D4357D-DDDD-4D48-AEED-7960FCF64E4E}" type="presParOf" srcId="{C13212AB-2A88-4C65-847B-A83779766621}" destId="{0C04756C-8DAD-43CF-9B00-507760E579FD}" srcOrd="2" destOrd="0" presId="urn:microsoft.com/office/officeart/2018/2/layout/IconLabelDescriptionList"/>
    <dgm:cxn modelId="{AFA3EC9F-AD4E-4D7B-8CA5-25F39FD093F7}" type="presParOf" srcId="{0C04756C-8DAD-43CF-9B00-507760E579FD}" destId="{01AD7C8E-BB05-43C1-839C-83ABA23AF11F}" srcOrd="0" destOrd="0" presId="urn:microsoft.com/office/officeart/2018/2/layout/IconLabelDescriptionList"/>
    <dgm:cxn modelId="{F1574EED-378B-4EC3-A9E1-B3DC986C8781}" type="presParOf" srcId="{0C04756C-8DAD-43CF-9B00-507760E579FD}" destId="{5E93F129-A3E6-43F0-91F4-4AF838146D5F}" srcOrd="1" destOrd="0" presId="urn:microsoft.com/office/officeart/2018/2/layout/IconLabelDescriptionList"/>
    <dgm:cxn modelId="{1A20A984-01BD-4CEB-8D7A-A95FADC2D5B0}" type="presParOf" srcId="{0C04756C-8DAD-43CF-9B00-507760E579FD}" destId="{A5420830-B0C9-481E-A6C0-55732F7A1871}" srcOrd="2" destOrd="0" presId="urn:microsoft.com/office/officeart/2018/2/layout/IconLabelDescriptionList"/>
    <dgm:cxn modelId="{8F22EB4E-44B2-4D82-B91E-EEFAC0F15B21}" type="presParOf" srcId="{0C04756C-8DAD-43CF-9B00-507760E579FD}" destId="{01567527-796B-400B-85D3-EACC8CEAE104}" srcOrd="3" destOrd="0" presId="urn:microsoft.com/office/officeart/2018/2/layout/IconLabelDescriptionList"/>
    <dgm:cxn modelId="{4C5D7E2A-0557-40A1-812B-B27B336151E2}" type="presParOf" srcId="{0C04756C-8DAD-43CF-9B00-507760E579FD}" destId="{489B17EB-CDD7-4CFF-A74F-3274B542FD33}" srcOrd="4" destOrd="0" presId="urn:microsoft.com/office/officeart/2018/2/layout/IconLabelDescriptionList"/>
    <dgm:cxn modelId="{D34E1AB9-F670-46BC-85F2-D12CF8C3EFC5}" type="presParOf" srcId="{C13212AB-2A88-4C65-847B-A83779766621}" destId="{FF4C5EB6-9F3F-404C-BC1F-16A75A24A70E}" srcOrd="3" destOrd="0" presId="urn:microsoft.com/office/officeart/2018/2/layout/IconLabelDescriptionList"/>
    <dgm:cxn modelId="{6BD7C98A-AF24-4F6D-B83C-567AEF9BDC02}" type="presParOf" srcId="{C13212AB-2A88-4C65-847B-A83779766621}" destId="{7166AD8F-9A53-4A3C-8498-97CA6010BB8E}" srcOrd="4" destOrd="0" presId="urn:microsoft.com/office/officeart/2018/2/layout/IconLabelDescriptionList"/>
    <dgm:cxn modelId="{FDA956A7-9051-400C-ADB1-540AA14E922A}" type="presParOf" srcId="{7166AD8F-9A53-4A3C-8498-97CA6010BB8E}" destId="{23C3169A-F698-40CD-B446-C8D8C909A5B4}" srcOrd="0" destOrd="0" presId="urn:microsoft.com/office/officeart/2018/2/layout/IconLabelDescriptionList"/>
    <dgm:cxn modelId="{33CB480E-4BA9-4AE5-9100-01BAAF5E5E5E}" type="presParOf" srcId="{7166AD8F-9A53-4A3C-8498-97CA6010BB8E}" destId="{9C51491E-5571-48A0-954D-E94C76B947A2}" srcOrd="1" destOrd="0" presId="urn:microsoft.com/office/officeart/2018/2/layout/IconLabelDescriptionList"/>
    <dgm:cxn modelId="{F3DBE174-3E51-4F49-A107-85B6CAAB46D0}" type="presParOf" srcId="{7166AD8F-9A53-4A3C-8498-97CA6010BB8E}" destId="{1406591F-C062-4CB4-AF77-BA069244207C}" srcOrd="2" destOrd="0" presId="urn:microsoft.com/office/officeart/2018/2/layout/IconLabelDescriptionList"/>
    <dgm:cxn modelId="{810B0C5B-EDA4-4A12-BD17-684F98644BB7}" type="presParOf" srcId="{7166AD8F-9A53-4A3C-8498-97CA6010BB8E}" destId="{BD0E65D8-94F7-4B72-B78C-EEF2F5EBFEBA}" srcOrd="3" destOrd="0" presId="urn:microsoft.com/office/officeart/2018/2/layout/IconLabelDescriptionList"/>
    <dgm:cxn modelId="{D216C91B-37C4-41FC-9CDF-205AC8C6FFCE}" type="presParOf" srcId="{7166AD8F-9A53-4A3C-8498-97CA6010BB8E}" destId="{BB85416C-BBD5-4F41-BB7D-BCF21E264E31}"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3F7185-8037-4FC0-ABCF-160D02B0A6F2}" type="doc">
      <dgm:prSet loTypeId="urn:microsoft.com/office/officeart/2018/2/layout/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3AFCCC6C-BF18-4803-BE60-08411A5631C8}">
      <dgm:prSet/>
      <dgm:spPr/>
      <dgm:t>
        <a:bodyPr/>
        <a:lstStyle/>
        <a:p>
          <a:pPr>
            <a:defRPr b="1"/>
          </a:pPr>
          <a:r>
            <a:rPr lang="en-GB" dirty="0"/>
            <a:t>The tenant is responsible for notifying the landlord that repairs are required. “Notice of repair”</a:t>
          </a:r>
          <a:endParaRPr lang="en-US" dirty="0"/>
        </a:p>
      </dgm:t>
    </dgm:pt>
    <dgm:pt modelId="{21333F59-AEAB-4A41-A060-71C372AC8DCE}" type="parTrans" cxnId="{A6AF4D08-C2E9-4425-A484-602A9106EDEC}">
      <dgm:prSet/>
      <dgm:spPr/>
      <dgm:t>
        <a:bodyPr/>
        <a:lstStyle/>
        <a:p>
          <a:endParaRPr lang="en-US"/>
        </a:p>
      </dgm:t>
    </dgm:pt>
    <dgm:pt modelId="{71D107D1-C1DF-4F62-8B51-3E01AA3E0CCD}" type="sibTrans" cxnId="{A6AF4D08-C2E9-4425-A484-602A9106EDEC}">
      <dgm:prSet/>
      <dgm:spPr/>
      <dgm:t>
        <a:bodyPr/>
        <a:lstStyle/>
        <a:p>
          <a:endParaRPr lang="en-US"/>
        </a:p>
      </dgm:t>
    </dgm:pt>
    <dgm:pt modelId="{62E304C6-E0FD-486C-B0AC-108C91D0727D}">
      <dgm:prSet/>
      <dgm:spPr/>
      <dgm:t>
        <a:bodyPr/>
        <a:lstStyle/>
        <a:p>
          <a:r>
            <a:rPr lang="en-GB"/>
            <a:t>Records are essential </a:t>
          </a:r>
          <a:endParaRPr lang="en-US"/>
        </a:p>
      </dgm:t>
    </dgm:pt>
    <dgm:pt modelId="{956BD594-211C-4EFD-A556-E8CC25D9AAB9}" type="parTrans" cxnId="{CB6369AD-23A8-41CB-914A-2FDF01BC6A80}">
      <dgm:prSet/>
      <dgm:spPr/>
      <dgm:t>
        <a:bodyPr/>
        <a:lstStyle/>
        <a:p>
          <a:endParaRPr lang="en-US"/>
        </a:p>
      </dgm:t>
    </dgm:pt>
    <dgm:pt modelId="{282754E9-E220-43ED-872B-0C6FAA4AD2CD}" type="sibTrans" cxnId="{CB6369AD-23A8-41CB-914A-2FDF01BC6A80}">
      <dgm:prSet/>
      <dgm:spPr/>
      <dgm:t>
        <a:bodyPr/>
        <a:lstStyle/>
        <a:p>
          <a:endParaRPr lang="en-US"/>
        </a:p>
      </dgm:t>
    </dgm:pt>
    <dgm:pt modelId="{D6B4D4C4-2605-400B-B0DE-47352C40FE19}">
      <dgm:prSet/>
      <dgm:spPr/>
      <dgm:t>
        <a:bodyPr/>
        <a:lstStyle/>
        <a:p>
          <a:r>
            <a:rPr lang="en-GB"/>
            <a:t>Proof of complaint need only be in basic terms </a:t>
          </a:r>
          <a:endParaRPr lang="en-US"/>
        </a:p>
      </dgm:t>
    </dgm:pt>
    <dgm:pt modelId="{994C52BF-1913-4D4B-B9D2-10A738633D08}" type="parTrans" cxnId="{9E2C62C7-633F-4CF8-8F50-C3562900D3A4}">
      <dgm:prSet/>
      <dgm:spPr/>
      <dgm:t>
        <a:bodyPr/>
        <a:lstStyle/>
        <a:p>
          <a:endParaRPr lang="en-US"/>
        </a:p>
      </dgm:t>
    </dgm:pt>
    <dgm:pt modelId="{D732C1D0-64CE-479C-816A-C77AFA867E3B}" type="sibTrans" cxnId="{9E2C62C7-633F-4CF8-8F50-C3562900D3A4}">
      <dgm:prSet/>
      <dgm:spPr/>
      <dgm:t>
        <a:bodyPr/>
        <a:lstStyle/>
        <a:p>
          <a:endParaRPr lang="en-US"/>
        </a:p>
      </dgm:t>
    </dgm:pt>
    <dgm:pt modelId="{B5B2C72C-5134-4685-B5A3-ED9727FA54AE}">
      <dgm:prSet/>
      <dgm:spPr/>
      <dgm:t>
        <a:bodyPr/>
        <a:lstStyle/>
        <a:p>
          <a:r>
            <a:rPr lang="en-GB" dirty="0"/>
            <a:t>Consider repair logs at an early stage</a:t>
          </a:r>
          <a:endParaRPr lang="en-US" dirty="0"/>
        </a:p>
      </dgm:t>
    </dgm:pt>
    <dgm:pt modelId="{FC56E748-16B5-476C-B45B-77E0121E230E}" type="parTrans" cxnId="{F086AC99-96A6-4106-B4A6-25E1240CE7C5}">
      <dgm:prSet/>
      <dgm:spPr/>
      <dgm:t>
        <a:bodyPr/>
        <a:lstStyle/>
        <a:p>
          <a:endParaRPr lang="en-US"/>
        </a:p>
      </dgm:t>
    </dgm:pt>
    <dgm:pt modelId="{51553391-BD0D-47D1-BE62-7449CD3605E3}" type="sibTrans" cxnId="{F086AC99-96A6-4106-B4A6-25E1240CE7C5}">
      <dgm:prSet/>
      <dgm:spPr/>
      <dgm:t>
        <a:bodyPr/>
        <a:lstStyle/>
        <a:p>
          <a:endParaRPr lang="en-US"/>
        </a:p>
      </dgm:t>
    </dgm:pt>
    <dgm:pt modelId="{7C74DD43-2E3A-4129-9866-5C03117714A3}">
      <dgm:prSet/>
      <dgm:spPr/>
      <dgm:t>
        <a:bodyPr/>
        <a:lstStyle/>
        <a:p>
          <a:r>
            <a:rPr lang="en-GB" dirty="0"/>
            <a:t>Would a reasonable person be put on notice as to the need for repairs?</a:t>
          </a:r>
          <a:endParaRPr lang="en-US" dirty="0"/>
        </a:p>
      </dgm:t>
    </dgm:pt>
    <dgm:pt modelId="{60A816C4-CDED-44FE-AD9D-21CD94AD6694}" type="parTrans" cxnId="{F3876C76-47AA-459F-873A-2CCBE5984B5F}">
      <dgm:prSet/>
      <dgm:spPr/>
      <dgm:t>
        <a:bodyPr/>
        <a:lstStyle/>
        <a:p>
          <a:endParaRPr lang="en-US"/>
        </a:p>
      </dgm:t>
    </dgm:pt>
    <dgm:pt modelId="{AFFB01EA-7854-4A22-8ED7-04CEA84826FE}" type="sibTrans" cxnId="{F3876C76-47AA-459F-873A-2CCBE5984B5F}">
      <dgm:prSet/>
      <dgm:spPr/>
      <dgm:t>
        <a:bodyPr/>
        <a:lstStyle/>
        <a:p>
          <a:endParaRPr lang="en-US"/>
        </a:p>
      </dgm:t>
    </dgm:pt>
    <dgm:pt modelId="{D08AA378-7F16-469E-A6EE-4FC9352487E2}">
      <dgm:prSet/>
      <dgm:spPr/>
      <dgm:t>
        <a:bodyPr/>
        <a:lstStyle/>
        <a:p>
          <a:pPr>
            <a:defRPr b="1"/>
          </a:pPr>
          <a:r>
            <a:rPr lang="en-GB" dirty="0"/>
            <a:t>The tenant may be in breach of their tenancy agreement if they refuse the landlord access to complete the repairs. </a:t>
          </a:r>
          <a:endParaRPr lang="en-US" dirty="0"/>
        </a:p>
      </dgm:t>
    </dgm:pt>
    <dgm:pt modelId="{57A2664F-802C-4EC2-9D95-C59CEB875CF6}" type="parTrans" cxnId="{192B286F-4AC7-4FBD-BF15-AFCC006A4BC1}">
      <dgm:prSet/>
      <dgm:spPr/>
      <dgm:t>
        <a:bodyPr/>
        <a:lstStyle/>
        <a:p>
          <a:endParaRPr lang="en-US"/>
        </a:p>
      </dgm:t>
    </dgm:pt>
    <dgm:pt modelId="{7C2E9F12-2A60-40E8-B695-D6B8BA700E41}" type="sibTrans" cxnId="{192B286F-4AC7-4FBD-BF15-AFCC006A4BC1}">
      <dgm:prSet/>
      <dgm:spPr/>
      <dgm:t>
        <a:bodyPr/>
        <a:lstStyle/>
        <a:p>
          <a:endParaRPr lang="en-US"/>
        </a:p>
      </dgm:t>
    </dgm:pt>
    <dgm:pt modelId="{97D4B8AE-BA03-4686-8469-B222B2B7D1E6}">
      <dgm:prSet/>
      <dgm:spPr/>
      <dgm:t>
        <a:bodyPr/>
        <a:lstStyle/>
        <a:p>
          <a:pPr>
            <a:defRPr b="1"/>
          </a:pPr>
          <a:r>
            <a:rPr lang="en-GB"/>
            <a:t>The tenant must allow access for inspections at a reasonable time of day if the landlord has given at least 24 hours' notice.</a:t>
          </a:r>
          <a:endParaRPr lang="en-US"/>
        </a:p>
      </dgm:t>
    </dgm:pt>
    <dgm:pt modelId="{F365F776-B542-46FA-B68B-EB80DBF9B221}" type="parTrans" cxnId="{D7977019-2132-4934-A8D0-151FD7A4C7CA}">
      <dgm:prSet/>
      <dgm:spPr/>
      <dgm:t>
        <a:bodyPr/>
        <a:lstStyle/>
        <a:p>
          <a:endParaRPr lang="en-US"/>
        </a:p>
      </dgm:t>
    </dgm:pt>
    <dgm:pt modelId="{2CF44B7E-F478-4F53-97A1-67604EA1544F}" type="sibTrans" cxnId="{D7977019-2132-4934-A8D0-151FD7A4C7CA}">
      <dgm:prSet/>
      <dgm:spPr/>
      <dgm:t>
        <a:bodyPr/>
        <a:lstStyle/>
        <a:p>
          <a:endParaRPr lang="en-US"/>
        </a:p>
      </dgm:t>
    </dgm:pt>
    <dgm:pt modelId="{A1D47E79-4F58-4F65-806E-3F20BEB58330}" type="pres">
      <dgm:prSet presAssocID="{2B3F7185-8037-4FC0-ABCF-160D02B0A6F2}" presName="root" presStyleCnt="0">
        <dgm:presLayoutVars>
          <dgm:dir/>
          <dgm:resizeHandles val="exact"/>
        </dgm:presLayoutVars>
      </dgm:prSet>
      <dgm:spPr/>
    </dgm:pt>
    <dgm:pt modelId="{C26BC178-7864-404C-A9D2-5667D613ED9B}" type="pres">
      <dgm:prSet presAssocID="{3AFCCC6C-BF18-4803-BE60-08411A5631C8}" presName="compNode" presStyleCnt="0"/>
      <dgm:spPr/>
    </dgm:pt>
    <dgm:pt modelId="{5E33BA5C-DE53-48D6-845E-23E06AE08252}" type="pres">
      <dgm:prSet presAssocID="{3AFCCC6C-BF18-4803-BE60-08411A5631C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mmer"/>
        </a:ext>
      </dgm:extLst>
    </dgm:pt>
    <dgm:pt modelId="{5895315E-92E1-4AF2-913C-439DFFB008EE}" type="pres">
      <dgm:prSet presAssocID="{3AFCCC6C-BF18-4803-BE60-08411A5631C8}" presName="iconSpace" presStyleCnt="0"/>
      <dgm:spPr/>
    </dgm:pt>
    <dgm:pt modelId="{6A9B4E42-8730-4EEB-B49F-01C9D8332701}" type="pres">
      <dgm:prSet presAssocID="{3AFCCC6C-BF18-4803-BE60-08411A5631C8}" presName="parTx" presStyleLbl="revTx" presStyleIdx="0" presStyleCnt="6">
        <dgm:presLayoutVars>
          <dgm:chMax val="0"/>
          <dgm:chPref val="0"/>
        </dgm:presLayoutVars>
      </dgm:prSet>
      <dgm:spPr/>
    </dgm:pt>
    <dgm:pt modelId="{1B911B50-65A9-4F10-BEB1-53F32C335D16}" type="pres">
      <dgm:prSet presAssocID="{3AFCCC6C-BF18-4803-BE60-08411A5631C8}" presName="txSpace" presStyleCnt="0"/>
      <dgm:spPr/>
    </dgm:pt>
    <dgm:pt modelId="{0296858A-C862-4DDD-89D8-150B2C799F8F}" type="pres">
      <dgm:prSet presAssocID="{3AFCCC6C-BF18-4803-BE60-08411A5631C8}" presName="desTx" presStyleLbl="revTx" presStyleIdx="1" presStyleCnt="6">
        <dgm:presLayoutVars/>
      </dgm:prSet>
      <dgm:spPr/>
    </dgm:pt>
    <dgm:pt modelId="{D916FD9E-62C0-4BD2-9C34-0C7F10227378}" type="pres">
      <dgm:prSet presAssocID="{71D107D1-C1DF-4F62-8B51-3E01AA3E0CCD}" presName="sibTrans" presStyleCnt="0"/>
      <dgm:spPr/>
    </dgm:pt>
    <dgm:pt modelId="{028ED6B9-626F-4990-A6EB-96C5F9CF1359}" type="pres">
      <dgm:prSet presAssocID="{D08AA378-7F16-469E-A6EE-4FC9352487E2}" presName="compNode" presStyleCnt="0"/>
      <dgm:spPr/>
    </dgm:pt>
    <dgm:pt modelId="{294EF8A0-0082-4641-A9F8-CCB47B11759A}" type="pres">
      <dgm:prSet presAssocID="{D08AA378-7F16-469E-A6EE-4FC9352487E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60F4D138-7CE1-41ED-A24F-0180A30AF91C}" type="pres">
      <dgm:prSet presAssocID="{D08AA378-7F16-469E-A6EE-4FC9352487E2}" presName="iconSpace" presStyleCnt="0"/>
      <dgm:spPr/>
    </dgm:pt>
    <dgm:pt modelId="{FEE0F4F4-7741-4F08-BD68-72DEBAAFB636}" type="pres">
      <dgm:prSet presAssocID="{D08AA378-7F16-469E-A6EE-4FC9352487E2}" presName="parTx" presStyleLbl="revTx" presStyleIdx="2" presStyleCnt="6">
        <dgm:presLayoutVars>
          <dgm:chMax val="0"/>
          <dgm:chPref val="0"/>
        </dgm:presLayoutVars>
      </dgm:prSet>
      <dgm:spPr/>
    </dgm:pt>
    <dgm:pt modelId="{1A441DD0-4D1B-45DE-B459-9116A70F9E93}" type="pres">
      <dgm:prSet presAssocID="{D08AA378-7F16-469E-A6EE-4FC9352487E2}" presName="txSpace" presStyleCnt="0"/>
      <dgm:spPr/>
    </dgm:pt>
    <dgm:pt modelId="{F8D8AD7F-2142-499A-A455-A0FB0F2D11D4}" type="pres">
      <dgm:prSet presAssocID="{D08AA378-7F16-469E-A6EE-4FC9352487E2}" presName="desTx" presStyleLbl="revTx" presStyleIdx="3" presStyleCnt="6">
        <dgm:presLayoutVars/>
      </dgm:prSet>
      <dgm:spPr/>
    </dgm:pt>
    <dgm:pt modelId="{1B2D8EBF-BD2D-4332-B682-AA84C7AE66CD}" type="pres">
      <dgm:prSet presAssocID="{7C2E9F12-2A60-40E8-B695-D6B8BA700E41}" presName="sibTrans" presStyleCnt="0"/>
      <dgm:spPr/>
    </dgm:pt>
    <dgm:pt modelId="{8D50FC5D-C9A5-4901-8A1F-A31940F3B9D2}" type="pres">
      <dgm:prSet presAssocID="{97D4B8AE-BA03-4686-8469-B222B2B7D1E6}" presName="compNode" presStyleCnt="0"/>
      <dgm:spPr/>
    </dgm:pt>
    <dgm:pt modelId="{24683CCC-67EA-4433-A9CF-FB3C9F3D4C2F}" type="pres">
      <dgm:prSet presAssocID="{97D4B8AE-BA03-4686-8469-B222B2B7D1E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1653DCE5-B7D3-4570-A4DC-4D55EBFBF0D7}" type="pres">
      <dgm:prSet presAssocID="{97D4B8AE-BA03-4686-8469-B222B2B7D1E6}" presName="iconSpace" presStyleCnt="0"/>
      <dgm:spPr/>
    </dgm:pt>
    <dgm:pt modelId="{B8667B90-BB67-42EC-86FB-32D9426EE047}" type="pres">
      <dgm:prSet presAssocID="{97D4B8AE-BA03-4686-8469-B222B2B7D1E6}" presName="parTx" presStyleLbl="revTx" presStyleIdx="4" presStyleCnt="6">
        <dgm:presLayoutVars>
          <dgm:chMax val="0"/>
          <dgm:chPref val="0"/>
        </dgm:presLayoutVars>
      </dgm:prSet>
      <dgm:spPr/>
    </dgm:pt>
    <dgm:pt modelId="{B07AB269-0627-45B8-988E-1846840E5625}" type="pres">
      <dgm:prSet presAssocID="{97D4B8AE-BA03-4686-8469-B222B2B7D1E6}" presName="txSpace" presStyleCnt="0"/>
      <dgm:spPr/>
    </dgm:pt>
    <dgm:pt modelId="{74A08385-B5AF-4269-801E-BD505D437BEE}" type="pres">
      <dgm:prSet presAssocID="{97D4B8AE-BA03-4686-8469-B222B2B7D1E6}" presName="desTx" presStyleLbl="revTx" presStyleIdx="5" presStyleCnt="6">
        <dgm:presLayoutVars/>
      </dgm:prSet>
      <dgm:spPr/>
    </dgm:pt>
  </dgm:ptLst>
  <dgm:cxnLst>
    <dgm:cxn modelId="{A6AF4D08-C2E9-4425-A484-602A9106EDEC}" srcId="{2B3F7185-8037-4FC0-ABCF-160D02B0A6F2}" destId="{3AFCCC6C-BF18-4803-BE60-08411A5631C8}" srcOrd="0" destOrd="0" parTransId="{21333F59-AEAB-4A41-A060-71C372AC8DCE}" sibTransId="{71D107D1-C1DF-4F62-8B51-3E01AA3E0CCD}"/>
    <dgm:cxn modelId="{D7977019-2132-4934-A8D0-151FD7A4C7CA}" srcId="{2B3F7185-8037-4FC0-ABCF-160D02B0A6F2}" destId="{97D4B8AE-BA03-4686-8469-B222B2B7D1E6}" srcOrd="2" destOrd="0" parTransId="{F365F776-B542-46FA-B68B-EB80DBF9B221}" sibTransId="{2CF44B7E-F478-4F53-97A1-67604EA1544F}"/>
    <dgm:cxn modelId="{192B286F-4AC7-4FBD-BF15-AFCC006A4BC1}" srcId="{2B3F7185-8037-4FC0-ABCF-160D02B0A6F2}" destId="{D08AA378-7F16-469E-A6EE-4FC9352487E2}" srcOrd="1" destOrd="0" parTransId="{57A2664F-802C-4EC2-9D95-C59CEB875CF6}" sibTransId="{7C2E9F12-2A60-40E8-B695-D6B8BA700E41}"/>
    <dgm:cxn modelId="{F3876C76-47AA-459F-873A-2CCBE5984B5F}" srcId="{3AFCCC6C-BF18-4803-BE60-08411A5631C8}" destId="{7C74DD43-2E3A-4129-9866-5C03117714A3}" srcOrd="3" destOrd="0" parTransId="{60A816C4-CDED-44FE-AD9D-21CD94AD6694}" sibTransId="{AFFB01EA-7854-4A22-8ED7-04CEA84826FE}"/>
    <dgm:cxn modelId="{9FE67F85-706B-4FF5-8A1E-84A8683E0EFB}" type="presOf" srcId="{62E304C6-E0FD-486C-B0AC-108C91D0727D}" destId="{0296858A-C862-4DDD-89D8-150B2C799F8F}" srcOrd="0" destOrd="0" presId="urn:microsoft.com/office/officeart/2018/2/layout/IconLabelDescriptionList"/>
    <dgm:cxn modelId="{3484B38D-1B42-4BF2-9DF7-74DDA3B4E43E}" type="presOf" srcId="{3AFCCC6C-BF18-4803-BE60-08411A5631C8}" destId="{6A9B4E42-8730-4EEB-B49F-01C9D8332701}" srcOrd="0" destOrd="0" presId="urn:microsoft.com/office/officeart/2018/2/layout/IconLabelDescriptionList"/>
    <dgm:cxn modelId="{F086AC99-96A6-4106-B4A6-25E1240CE7C5}" srcId="{3AFCCC6C-BF18-4803-BE60-08411A5631C8}" destId="{B5B2C72C-5134-4685-B5A3-ED9727FA54AE}" srcOrd="2" destOrd="0" parTransId="{FC56E748-16B5-476C-B45B-77E0121E230E}" sibTransId="{51553391-BD0D-47D1-BE62-7449CD3605E3}"/>
    <dgm:cxn modelId="{0CAC28A7-CA2F-4126-A6B1-C71F548590CB}" type="presOf" srcId="{97D4B8AE-BA03-4686-8469-B222B2B7D1E6}" destId="{B8667B90-BB67-42EC-86FB-32D9426EE047}" srcOrd="0" destOrd="0" presId="urn:microsoft.com/office/officeart/2018/2/layout/IconLabelDescriptionList"/>
    <dgm:cxn modelId="{CB6369AD-23A8-41CB-914A-2FDF01BC6A80}" srcId="{3AFCCC6C-BF18-4803-BE60-08411A5631C8}" destId="{62E304C6-E0FD-486C-B0AC-108C91D0727D}" srcOrd="0" destOrd="0" parTransId="{956BD594-211C-4EFD-A556-E8CC25D9AAB9}" sibTransId="{282754E9-E220-43ED-872B-0C6FAA4AD2CD}"/>
    <dgm:cxn modelId="{451FFAAE-D160-4EF0-9747-84FBB35F3114}" type="presOf" srcId="{D08AA378-7F16-469E-A6EE-4FC9352487E2}" destId="{FEE0F4F4-7741-4F08-BD68-72DEBAAFB636}" srcOrd="0" destOrd="0" presId="urn:microsoft.com/office/officeart/2018/2/layout/IconLabelDescriptionList"/>
    <dgm:cxn modelId="{9E2C62C7-633F-4CF8-8F50-C3562900D3A4}" srcId="{3AFCCC6C-BF18-4803-BE60-08411A5631C8}" destId="{D6B4D4C4-2605-400B-B0DE-47352C40FE19}" srcOrd="1" destOrd="0" parTransId="{994C52BF-1913-4D4B-B9D2-10A738633D08}" sibTransId="{D732C1D0-64CE-479C-816A-C77AFA867E3B}"/>
    <dgm:cxn modelId="{1E585DD3-9603-4159-879A-6CB12953A573}" type="presOf" srcId="{D6B4D4C4-2605-400B-B0DE-47352C40FE19}" destId="{0296858A-C862-4DDD-89D8-150B2C799F8F}" srcOrd="0" destOrd="1" presId="urn:microsoft.com/office/officeart/2018/2/layout/IconLabelDescriptionList"/>
    <dgm:cxn modelId="{848F73E2-9013-4D43-88D4-AFFD73438146}" type="presOf" srcId="{B5B2C72C-5134-4685-B5A3-ED9727FA54AE}" destId="{0296858A-C862-4DDD-89D8-150B2C799F8F}" srcOrd="0" destOrd="2" presId="urn:microsoft.com/office/officeart/2018/2/layout/IconLabelDescriptionList"/>
    <dgm:cxn modelId="{9762EBEF-B105-4851-ACCF-192B8071A0E8}" type="presOf" srcId="{2B3F7185-8037-4FC0-ABCF-160D02B0A6F2}" destId="{A1D47E79-4F58-4F65-806E-3F20BEB58330}" srcOrd="0" destOrd="0" presId="urn:microsoft.com/office/officeart/2018/2/layout/IconLabelDescriptionList"/>
    <dgm:cxn modelId="{13FB34F7-31A3-47FB-8902-FA256263CF49}" type="presOf" srcId="{7C74DD43-2E3A-4129-9866-5C03117714A3}" destId="{0296858A-C862-4DDD-89D8-150B2C799F8F}" srcOrd="0" destOrd="3" presId="urn:microsoft.com/office/officeart/2018/2/layout/IconLabelDescriptionList"/>
    <dgm:cxn modelId="{CF956D3B-1583-4CAF-A8E8-BBCDDACE2077}" type="presParOf" srcId="{A1D47E79-4F58-4F65-806E-3F20BEB58330}" destId="{C26BC178-7864-404C-A9D2-5667D613ED9B}" srcOrd="0" destOrd="0" presId="urn:microsoft.com/office/officeart/2018/2/layout/IconLabelDescriptionList"/>
    <dgm:cxn modelId="{A2808BC8-D7AD-41C0-AD4F-29718FAE04E6}" type="presParOf" srcId="{C26BC178-7864-404C-A9D2-5667D613ED9B}" destId="{5E33BA5C-DE53-48D6-845E-23E06AE08252}" srcOrd="0" destOrd="0" presId="urn:microsoft.com/office/officeart/2018/2/layout/IconLabelDescriptionList"/>
    <dgm:cxn modelId="{4A6C7845-42EE-4D6D-8AB6-CA034448DE6A}" type="presParOf" srcId="{C26BC178-7864-404C-A9D2-5667D613ED9B}" destId="{5895315E-92E1-4AF2-913C-439DFFB008EE}" srcOrd="1" destOrd="0" presId="urn:microsoft.com/office/officeart/2018/2/layout/IconLabelDescriptionList"/>
    <dgm:cxn modelId="{9004C11C-6E67-4091-855F-549962BC2264}" type="presParOf" srcId="{C26BC178-7864-404C-A9D2-5667D613ED9B}" destId="{6A9B4E42-8730-4EEB-B49F-01C9D8332701}" srcOrd="2" destOrd="0" presId="urn:microsoft.com/office/officeart/2018/2/layout/IconLabelDescriptionList"/>
    <dgm:cxn modelId="{1A0DA9EC-5AB9-49E9-AE7B-6413D02A4353}" type="presParOf" srcId="{C26BC178-7864-404C-A9D2-5667D613ED9B}" destId="{1B911B50-65A9-4F10-BEB1-53F32C335D16}" srcOrd="3" destOrd="0" presId="urn:microsoft.com/office/officeart/2018/2/layout/IconLabelDescriptionList"/>
    <dgm:cxn modelId="{0A726A92-BF6E-4CE3-92F0-9516A9112CFA}" type="presParOf" srcId="{C26BC178-7864-404C-A9D2-5667D613ED9B}" destId="{0296858A-C862-4DDD-89D8-150B2C799F8F}" srcOrd="4" destOrd="0" presId="urn:microsoft.com/office/officeart/2018/2/layout/IconLabelDescriptionList"/>
    <dgm:cxn modelId="{973922E7-E43A-45BC-91EF-46D7499899EF}" type="presParOf" srcId="{A1D47E79-4F58-4F65-806E-3F20BEB58330}" destId="{D916FD9E-62C0-4BD2-9C34-0C7F10227378}" srcOrd="1" destOrd="0" presId="urn:microsoft.com/office/officeart/2018/2/layout/IconLabelDescriptionList"/>
    <dgm:cxn modelId="{60065296-0F6C-4182-A7B8-AB8C0578AA24}" type="presParOf" srcId="{A1D47E79-4F58-4F65-806E-3F20BEB58330}" destId="{028ED6B9-626F-4990-A6EB-96C5F9CF1359}" srcOrd="2" destOrd="0" presId="urn:microsoft.com/office/officeart/2018/2/layout/IconLabelDescriptionList"/>
    <dgm:cxn modelId="{D8C95D18-F4D1-42E1-A98D-A4FA63C430A9}" type="presParOf" srcId="{028ED6B9-626F-4990-A6EB-96C5F9CF1359}" destId="{294EF8A0-0082-4641-A9F8-CCB47B11759A}" srcOrd="0" destOrd="0" presId="urn:microsoft.com/office/officeart/2018/2/layout/IconLabelDescriptionList"/>
    <dgm:cxn modelId="{1BA308DC-36D9-4B1D-BC4D-D8E87723D44B}" type="presParOf" srcId="{028ED6B9-626F-4990-A6EB-96C5F9CF1359}" destId="{60F4D138-7CE1-41ED-A24F-0180A30AF91C}" srcOrd="1" destOrd="0" presId="urn:microsoft.com/office/officeart/2018/2/layout/IconLabelDescriptionList"/>
    <dgm:cxn modelId="{A2534A0B-A915-41E9-8E2C-15032013AA79}" type="presParOf" srcId="{028ED6B9-626F-4990-A6EB-96C5F9CF1359}" destId="{FEE0F4F4-7741-4F08-BD68-72DEBAAFB636}" srcOrd="2" destOrd="0" presId="urn:microsoft.com/office/officeart/2018/2/layout/IconLabelDescriptionList"/>
    <dgm:cxn modelId="{6A261DB1-1BAD-4764-BD8F-7D00083FF10E}" type="presParOf" srcId="{028ED6B9-626F-4990-A6EB-96C5F9CF1359}" destId="{1A441DD0-4D1B-45DE-B459-9116A70F9E93}" srcOrd="3" destOrd="0" presId="urn:microsoft.com/office/officeart/2018/2/layout/IconLabelDescriptionList"/>
    <dgm:cxn modelId="{327CF310-E6A1-4BC0-955E-6DC7C813C5D9}" type="presParOf" srcId="{028ED6B9-626F-4990-A6EB-96C5F9CF1359}" destId="{F8D8AD7F-2142-499A-A455-A0FB0F2D11D4}" srcOrd="4" destOrd="0" presId="urn:microsoft.com/office/officeart/2018/2/layout/IconLabelDescriptionList"/>
    <dgm:cxn modelId="{C745FC9F-5FE3-4D44-A308-D54B66FBBB59}" type="presParOf" srcId="{A1D47E79-4F58-4F65-806E-3F20BEB58330}" destId="{1B2D8EBF-BD2D-4332-B682-AA84C7AE66CD}" srcOrd="3" destOrd="0" presId="urn:microsoft.com/office/officeart/2018/2/layout/IconLabelDescriptionList"/>
    <dgm:cxn modelId="{465A3FA4-5900-479B-AC1A-E4436874C590}" type="presParOf" srcId="{A1D47E79-4F58-4F65-806E-3F20BEB58330}" destId="{8D50FC5D-C9A5-4901-8A1F-A31940F3B9D2}" srcOrd="4" destOrd="0" presId="urn:microsoft.com/office/officeart/2018/2/layout/IconLabelDescriptionList"/>
    <dgm:cxn modelId="{0F429664-9E13-4FC0-8C55-DA0BF353E378}" type="presParOf" srcId="{8D50FC5D-C9A5-4901-8A1F-A31940F3B9D2}" destId="{24683CCC-67EA-4433-A9CF-FB3C9F3D4C2F}" srcOrd="0" destOrd="0" presId="urn:microsoft.com/office/officeart/2018/2/layout/IconLabelDescriptionList"/>
    <dgm:cxn modelId="{4A140ECF-0457-4DE0-BA7C-95E0B6927522}" type="presParOf" srcId="{8D50FC5D-C9A5-4901-8A1F-A31940F3B9D2}" destId="{1653DCE5-B7D3-4570-A4DC-4D55EBFBF0D7}" srcOrd="1" destOrd="0" presId="urn:microsoft.com/office/officeart/2018/2/layout/IconLabelDescriptionList"/>
    <dgm:cxn modelId="{5B7F585A-9135-4967-9F08-30E949CC5C3C}" type="presParOf" srcId="{8D50FC5D-C9A5-4901-8A1F-A31940F3B9D2}" destId="{B8667B90-BB67-42EC-86FB-32D9426EE047}" srcOrd="2" destOrd="0" presId="urn:microsoft.com/office/officeart/2018/2/layout/IconLabelDescriptionList"/>
    <dgm:cxn modelId="{A1F4FD13-C7BE-4744-B511-29C01C8CCB09}" type="presParOf" srcId="{8D50FC5D-C9A5-4901-8A1F-A31940F3B9D2}" destId="{B07AB269-0627-45B8-988E-1846840E5625}" srcOrd="3" destOrd="0" presId="urn:microsoft.com/office/officeart/2018/2/layout/IconLabelDescriptionList"/>
    <dgm:cxn modelId="{3A562E7E-5E92-49EE-8E5F-11DE187449D8}" type="presParOf" srcId="{8D50FC5D-C9A5-4901-8A1F-A31940F3B9D2}" destId="{74A08385-B5AF-4269-801E-BD505D437BEE}"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70CC82B-7D6A-453E-B281-7227B99DF87B}" type="doc">
      <dgm:prSet loTypeId="urn:microsoft.com/office/officeart/2005/8/layout/hierarchy3" loCatId="hierarchy" qsTypeId="urn:microsoft.com/office/officeart/2005/8/quickstyle/simple4" qsCatId="simple" csTypeId="urn:microsoft.com/office/officeart/2005/8/colors/colorful5" csCatId="colorful" phldr="1"/>
      <dgm:spPr/>
      <dgm:t>
        <a:bodyPr/>
        <a:lstStyle/>
        <a:p>
          <a:endParaRPr lang="en-US"/>
        </a:p>
      </dgm:t>
    </dgm:pt>
    <dgm:pt modelId="{7810B90F-FCA1-4CFB-B7DD-9E3864633239}">
      <dgm:prSet/>
      <dgm:spPr/>
      <dgm:t>
        <a:bodyPr/>
        <a:lstStyle/>
        <a:p>
          <a:r>
            <a:rPr lang="en-GB"/>
            <a:t>Drafting the ECF applications, including</a:t>
          </a:r>
          <a:endParaRPr lang="en-US"/>
        </a:p>
      </dgm:t>
    </dgm:pt>
    <dgm:pt modelId="{12651146-FA9B-45E4-A386-9CDCA4E5CD4E}" type="parTrans" cxnId="{5437B174-33D5-436F-85A6-8EF544DDF984}">
      <dgm:prSet/>
      <dgm:spPr/>
      <dgm:t>
        <a:bodyPr/>
        <a:lstStyle/>
        <a:p>
          <a:endParaRPr lang="en-US"/>
        </a:p>
      </dgm:t>
    </dgm:pt>
    <dgm:pt modelId="{5EDA9160-05C0-4F30-9AA7-26A3976652B0}" type="sibTrans" cxnId="{5437B174-33D5-436F-85A6-8EF544DDF984}">
      <dgm:prSet/>
      <dgm:spPr/>
      <dgm:t>
        <a:bodyPr/>
        <a:lstStyle/>
        <a:p>
          <a:endParaRPr lang="en-US"/>
        </a:p>
      </dgm:t>
    </dgm:pt>
    <dgm:pt modelId="{8CD2A761-AE0F-45FE-80BC-4764863C1685}">
      <dgm:prSet/>
      <dgm:spPr/>
      <dgm:t>
        <a:bodyPr/>
        <a:lstStyle/>
        <a:p>
          <a:r>
            <a:rPr lang="en-GB" dirty="0"/>
            <a:t>Completing the ECF1 application and drafting a statement of case covering the merits and human rights test; and</a:t>
          </a:r>
          <a:endParaRPr lang="en-US" dirty="0"/>
        </a:p>
      </dgm:t>
    </dgm:pt>
    <dgm:pt modelId="{5B8663DD-8C99-43A6-9378-587C8E1AEC0E}" type="parTrans" cxnId="{B0E8ED36-3AE3-461C-AEFC-DFC13B1553D7}">
      <dgm:prSet/>
      <dgm:spPr/>
      <dgm:t>
        <a:bodyPr/>
        <a:lstStyle/>
        <a:p>
          <a:endParaRPr lang="en-US"/>
        </a:p>
      </dgm:t>
    </dgm:pt>
    <dgm:pt modelId="{54AA851C-98EE-449B-9953-1F3C079147C9}" type="sibTrans" cxnId="{B0E8ED36-3AE3-461C-AEFC-DFC13B1553D7}">
      <dgm:prSet/>
      <dgm:spPr/>
      <dgm:t>
        <a:bodyPr/>
        <a:lstStyle/>
        <a:p>
          <a:endParaRPr lang="en-US"/>
        </a:p>
      </dgm:t>
    </dgm:pt>
    <dgm:pt modelId="{BA45291E-3891-4068-92B9-D670D2AC5F3C}">
      <dgm:prSet/>
      <dgm:spPr/>
      <dgm:t>
        <a:bodyPr/>
        <a:lstStyle/>
        <a:p>
          <a:r>
            <a:rPr lang="en-GB"/>
            <a:t>Completing the Legal Aid application form and attaching the necessary documents; and</a:t>
          </a:r>
          <a:endParaRPr lang="en-US"/>
        </a:p>
      </dgm:t>
    </dgm:pt>
    <dgm:pt modelId="{D02EFF5B-BEAB-41B6-915B-1F9CFD63B05A}" type="parTrans" cxnId="{9BD56580-987C-4C2A-85C1-D47629DAE400}">
      <dgm:prSet/>
      <dgm:spPr/>
      <dgm:t>
        <a:bodyPr/>
        <a:lstStyle/>
        <a:p>
          <a:endParaRPr lang="en-US"/>
        </a:p>
      </dgm:t>
    </dgm:pt>
    <dgm:pt modelId="{52CC87E9-7D45-47D4-AB86-55E7560A2489}" type="sibTrans" cxnId="{9BD56580-987C-4C2A-85C1-D47629DAE400}">
      <dgm:prSet/>
      <dgm:spPr/>
      <dgm:t>
        <a:bodyPr/>
        <a:lstStyle/>
        <a:p>
          <a:endParaRPr lang="en-US"/>
        </a:p>
      </dgm:t>
    </dgm:pt>
    <dgm:pt modelId="{2B20B15D-EC5B-48E8-B59C-8505876818E6}">
      <dgm:prSet/>
      <dgm:spPr/>
      <dgm:t>
        <a:bodyPr/>
        <a:lstStyle/>
        <a:p>
          <a:r>
            <a:rPr lang="en-GB"/>
            <a:t>Creating a comprehensive referral bundle for a Legal Aid lawyer to take on the disrepair application if the ECF is granted, including:</a:t>
          </a:r>
          <a:endParaRPr lang="en-US"/>
        </a:p>
      </dgm:t>
    </dgm:pt>
    <dgm:pt modelId="{4D77B5C0-743B-4690-9C51-CEC5F1B99882}" type="parTrans" cxnId="{F3D19DCF-7CC5-44EC-8C3F-533B1F2AA008}">
      <dgm:prSet/>
      <dgm:spPr/>
      <dgm:t>
        <a:bodyPr/>
        <a:lstStyle/>
        <a:p>
          <a:endParaRPr lang="en-US"/>
        </a:p>
      </dgm:t>
    </dgm:pt>
    <dgm:pt modelId="{38ABF7BC-C037-4CAF-9D0C-43918B6EA5F9}" type="sibTrans" cxnId="{F3D19DCF-7CC5-44EC-8C3F-533B1F2AA008}">
      <dgm:prSet/>
      <dgm:spPr/>
      <dgm:t>
        <a:bodyPr/>
        <a:lstStyle/>
        <a:p>
          <a:endParaRPr lang="en-US"/>
        </a:p>
      </dgm:t>
    </dgm:pt>
    <dgm:pt modelId="{C978EFC6-92C2-488A-B48F-7E22DBC12859}">
      <dgm:prSet/>
      <dgm:spPr/>
      <dgm:t>
        <a:bodyPr/>
        <a:lstStyle/>
        <a:p>
          <a:r>
            <a:rPr lang="en-GB"/>
            <a:t>Preparing a case summary, chronology and statement of issues</a:t>
          </a:r>
          <a:endParaRPr lang="en-US"/>
        </a:p>
      </dgm:t>
    </dgm:pt>
    <dgm:pt modelId="{5BE4F2BC-E6DE-46E1-B7AB-C03209AE2316}" type="parTrans" cxnId="{73AF45CB-3932-40EA-A8BF-5B24B51914EE}">
      <dgm:prSet/>
      <dgm:spPr/>
      <dgm:t>
        <a:bodyPr/>
        <a:lstStyle/>
        <a:p>
          <a:endParaRPr lang="en-US"/>
        </a:p>
      </dgm:t>
    </dgm:pt>
    <dgm:pt modelId="{5CA93976-C21E-4D37-AF82-2BD5BBA04101}" type="sibTrans" cxnId="{73AF45CB-3932-40EA-A8BF-5B24B51914EE}">
      <dgm:prSet/>
      <dgm:spPr/>
      <dgm:t>
        <a:bodyPr/>
        <a:lstStyle/>
        <a:p>
          <a:endParaRPr lang="en-US"/>
        </a:p>
      </dgm:t>
    </dgm:pt>
    <dgm:pt modelId="{B850AED5-EC2A-4CF3-8A43-206E5FB34110}">
      <dgm:prSet/>
      <dgm:spPr/>
      <dgm:t>
        <a:bodyPr/>
        <a:lstStyle/>
        <a:p>
          <a:r>
            <a:rPr lang="en-GB"/>
            <a:t>Compiling documentary evidence in support of the client’s case</a:t>
          </a:r>
          <a:endParaRPr lang="en-US"/>
        </a:p>
      </dgm:t>
    </dgm:pt>
    <dgm:pt modelId="{3DDEEFC2-FB8E-448A-81E9-F334546C4610}" type="parTrans" cxnId="{14D38314-4652-4869-A433-F91EEBE50189}">
      <dgm:prSet/>
      <dgm:spPr/>
      <dgm:t>
        <a:bodyPr/>
        <a:lstStyle/>
        <a:p>
          <a:endParaRPr lang="en-US"/>
        </a:p>
      </dgm:t>
    </dgm:pt>
    <dgm:pt modelId="{D829EB6C-0E8A-43A2-8DF6-B6A4A54500B3}" type="sibTrans" cxnId="{14D38314-4652-4869-A433-F91EEBE50189}">
      <dgm:prSet/>
      <dgm:spPr/>
      <dgm:t>
        <a:bodyPr/>
        <a:lstStyle/>
        <a:p>
          <a:endParaRPr lang="en-US"/>
        </a:p>
      </dgm:t>
    </dgm:pt>
    <dgm:pt modelId="{04DE7FDE-C063-4C1B-931C-F333645E91E4}" type="pres">
      <dgm:prSet presAssocID="{970CC82B-7D6A-453E-B281-7227B99DF87B}" presName="diagram" presStyleCnt="0">
        <dgm:presLayoutVars>
          <dgm:chPref val="1"/>
          <dgm:dir/>
          <dgm:animOne val="branch"/>
          <dgm:animLvl val="lvl"/>
          <dgm:resizeHandles/>
        </dgm:presLayoutVars>
      </dgm:prSet>
      <dgm:spPr/>
    </dgm:pt>
    <dgm:pt modelId="{D6415B83-6DE1-4B7E-A437-7AB309D8DA3D}" type="pres">
      <dgm:prSet presAssocID="{7810B90F-FCA1-4CFB-B7DD-9E3864633239}" presName="root" presStyleCnt="0"/>
      <dgm:spPr/>
    </dgm:pt>
    <dgm:pt modelId="{D26CBDCC-2A6F-4612-94D3-5A870C7A32F9}" type="pres">
      <dgm:prSet presAssocID="{7810B90F-FCA1-4CFB-B7DD-9E3864633239}" presName="rootComposite" presStyleCnt="0"/>
      <dgm:spPr/>
    </dgm:pt>
    <dgm:pt modelId="{222C7F06-BB9E-4EF3-B876-80C33164EEFF}" type="pres">
      <dgm:prSet presAssocID="{7810B90F-FCA1-4CFB-B7DD-9E3864633239}" presName="rootText" presStyleLbl="node1" presStyleIdx="0" presStyleCnt="1"/>
      <dgm:spPr/>
    </dgm:pt>
    <dgm:pt modelId="{63232D37-B56A-4A1D-BB13-BECA6F6A9A56}" type="pres">
      <dgm:prSet presAssocID="{7810B90F-FCA1-4CFB-B7DD-9E3864633239}" presName="rootConnector" presStyleLbl="node1" presStyleIdx="0" presStyleCnt="1"/>
      <dgm:spPr/>
    </dgm:pt>
    <dgm:pt modelId="{F6E5B06E-2852-4A31-BF1E-1C41DCBDA69F}" type="pres">
      <dgm:prSet presAssocID="{7810B90F-FCA1-4CFB-B7DD-9E3864633239}" presName="childShape" presStyleCnt="0"/>
      <dgm:spPr/>
    </dgm:pt>
    <dgm:pt modelId="{EE3D10D7-0A49-4769-82AF-3A3E352F4511}" type="pres">
      <dgm:prSet presAssocID="{5B8663DD-8C99-43A6-9378-587C8E1AEC0E}" presName="Name13" presStyleLbl="parChTrans1D2" presStyleIdx="0" presStyleCnt="3"/>
      <dgm:spPr/>
    </dgm:pt>
    <dgm:pt modelId="{78C39081-1100-4B6E-AFB5-B7BBAC32ADE3}" type="pres">
      <dgm:prSet presAssocID="{8CD2A761-AE0F-45FE-80BC-4764863C1685}" presName="childText" presStyleLbl="bgAcc1" presStyleIdx="0" presStyleCnt="3">
        <dgm:presLayoutVars>
          <dgm:bulletEnabled val="1"/>
        </dgm:presLayoutVars>
      </dgm:prSet>
      <dgm:spPr/>
    </dgm:pt>
    <dgm:pt modelId="{A9D1DD9A-CF71-4859-9125-86F19BBB35DA}" type="pres">
      <dgm:prSet presAssocID="{D02EFF5B-BEAB-41B6-915B-1F9CFD63B05A}" presName="Name13" presStyleLbl="parChTrans1D2" presStyleIdx="1" presStyleCnt="3"/>
      <dgm:spPr/>
    </dgm:pt>
    <dgm:pt modelId="{077D6BAE-918F-48C4-9031-35C3899F7D7A}" type="pres">
      <dgm:prSet presAssocID="{BA45291E-3891-4068-92B9-D670D2AC5F3C}" presName="childText" presStyleLbl="bgAcc1" presStyleIdx="1" presStyleCnt="3">
        <dgm:presLayoutVars>
          <dgm:bulletEnabled val="1"/>
        </dgm:presLayoutVars>
      </dgm:prSet>
      <dgm:spPr/>
    </dgm:pt>
    <dgm:pt modelId="{C0D69225-CBC8-4A47-AE0C-D3B28566C1FB}" type="pres">
      <dgm:prSet presAssocID="{4D77B5C0-743B-4690-9C51-CEC5F1B99882}" presName="Name13" presStyleLbl="parChTrans1D2" presStyleIdx="2" presStyleCnt="3"/>
      <dgm:spPr/>
    </dgm:pt>
    <dgm:pt modelId="{55BEAA3F-A154-4C23-9B15-1C9A2E95DEB4}" type="pres">
      <dgm:prSet presAssocID="{2B20B15D-EC5B-48E8-B59C-8505876818E6}" presName="childText" presStyleLbl="bgAcc1" presStyleIdx="2" presStyleCnt="3">
        <dgm:presLayoutVars>
          <dgm:bulletEnabled val="1"/>
        </dgm:presLayoutVars>
      </dgm:prSet>
      <dgm:spPr/>
    </dgm:pt>
  </dgm:ptLst>
  <dgm:cxnLst>
    <dgm:cxn modelId="{6964FB04-683B-4923-8D26-B4C5A21B1D41}" type="presOf" srcId="{B850AED5-EC2A-4CF3-8A43-206E5FB34110}" destId="{55BEAA3F-A154-4C23-9B15-1C9A2E95DEB4}" srcOrd="0" destOrd="2" presId="urn:microsoft.com/office/officeart/2005/8/layout/hierarchy3"/>
    <dgm:cxn modelId="{14D38314-4652-4869-A433-F91EEBE50189}" srcId="{2B20B15D-EC5B-48E8-B59C-8505876818E6}" destId="{B850AED5-EC2A-4CF3-8A43-206E5FB34110}" srcOrd="1" destOrd="0" parTransId="{3DDEEFC2-FB8E-448A-81E9-F334546C4610}" sibTransId="{D829EB6C-0E8A-43A2-8DF6-B6A4A54500B3}"/>
    <dgm:cxn modelId="{1DC1F915-6F1F-4F26-9A25-6BDC94C3A298}" type="presOf" srcId="{BA45291E-3891-4068-92B9-D670D2AC5F3C}" destId="{077D6BAE-918F-48C4-9031-35C3899F7D7A}" srcOrd="0" destOrd="0" presId="urn:microsoft.com/office/officeart/2005/8/layout/hierarchy3"/>
    <dgm:cxn modelId="{0251C01F-69BD-4200-875D-44AFA4686B27}" type="presOf" srcId="{2B20B15D-EC5B-48E8-B59C-8505876818E6}" destId="{55BEAA3F-A154-4C23-9B15-1C9A2E95DEB4}" srcOrd="0" destOrd="0" presId="urn:microsoft.com/office/officeart/2005/8/layout/hierarchy3"/>
    <dgm:cxn modelId="{1D5AFD2C-12B3-49AA-9E47-390A1B25B9E3}" type="presOf" srcId="{8CD2A761-AE0F-45FE-80BC-4764863C1685}" destId="{78C39081-1100-4B6E-AFB5-B7BBAC32ADE3}" srcOrd="0" destOrd="0" presId="urn:microsoft.com/office/officeart/2005/8/layout/hierarchy3"/>
    <dgm:cxn modelId="{B0E8ED36-3AE3-461C-AEFC-DFC13B1553D7}" srcId="{7810B90F-FCA1-4CFB-B7DD-9E3864633239}" destId="{8CD2A761-AE0F-45FE-80BC-4764863C1685}" srcOrd="0" destOrd="0" parTransId="{5B8663DD-8C99-43A6-9378-587C8E1AEC0E}" sibTransId="{54AA851C-98EE-449B-9953-1F3C079147C9}"/>
    <dgm:cxn modelId="{63BA6240-D853-4DA1-B496-5BDF2751932B}" type="presOf" srcId="{D02EFF5B-BEAB-41B6-915B-1F9CFD63B05A}" destId="{A9D1DD9A-CF71-4859-9125-86F19BBB35DA}" srcOrd="0" destOrd="0" presId="urn:microsoft.com/office/officeart/2005/8/layout/hierarchy3"/>
    <dgm:cxn modelId="{5437B174-33D5-436F-85A6-8EF544DDF984}" srcId="{970CC82B-7D6A-453E-B281-7227B99DF87B}" destId="{7810B90F-FCA1-4CFB-B7DD-9E3864633239}" srcOrd="0" destOrd="0" parTransId="{12651146-FA9B-45E4-A386-9CDCA4E5CD4E}" sibTransId="{5EDA9160-05C0-4F30-9AA7-26A3976652B0}"/>
    <dgm:cxn modelId="{470F257F-3983-4272-99A3-1ADC43CF5615}" type="presOf" srcId="{970CC82B-7D6A-453E-B281-7227B99DF87B}" destId="{04DE7FDE-C063-4C1B-931C-F333645E91E4}" srcOrd="0" destOrd="0" presId="urn:microsoft.com/office/officeart/2005/8/layout/hierarchy3"/>
    <dgm:cxn modelId="{9BD56580-987C-4C2A-85C1-D47629DAE400}" srcId="{7810B90F-FCA1-4CFB-B7DD-9E3864633239}" destId="{BA45291E-3891-4068-92B9-D670D2AC5F3C}" srcOrd="1" destOrd="0" parTransId="{D02EFF5B-BEAB-41B6-915B-1F9CFD63B05A}" sibTransId="{52CC87E9-7D45-47D4-AB86-55E7560A2489}"/>
    <dgm:cxn modelId="{54EB6589-B9DE-4E6B-A1F9-DC9C31657BCE}" type="presOf" srcId="{7810B90F-FCA1-4CFB-B7DD-9E3864633239}" destId="{222C7F06-BB9E-4EF3-B876-80C33164EEFF}" srcOrd="0" destOrd="0" presId="urn:microsoft.com/office/officeart/2005/8/layout/hierarchy3"/>
    <dgm:cxn modelId="{AC75E497-F7C4-46EA-9909-DDE711F93ADB}" type="presOf" srcId="{7810B90F-FCA1-4CFB-B7DD-9E3864633239}" destId="{63232D37-B56A-4A1D-BB13-BECA6F6A9A56}" srcOrd="1" destOrd="0" presId="urn:microsoft.com/office/officeart/2005/8/layout/hierarchy3"/>
    <dgm:cxn modelId="{CD23849A-14A2-441F-89BB-93931F5C1EDB}" type="presOf" srcId="{5B8663DD-8C99-43A6-9378-587C8E1AEC0E}" destId="{EE3D10D7-0A49-4769-82AF-3A3E352F4511}" srcOrd="0" destOrd="0" presId="urn:microsoft.com/office/officeart/2005/8/layout/hierarchy3"/>
    <dgm:cxn modelId="{73AF45CB-3932-40EA-A8BF-5B24B51914EE}" srcId="{2B20B15D-EC5B-48E8-B59C-8505876818E6}" destId="{C978EFC6-92C2-488A-B48F-7E22DBC12859}" srcOrd="0" destOrd="0" parTransId="{5BE4F2BC-E6DE-46E1-B7AB-C03209AE2316}" sibTransId="{5CA93976-C21E-4D37-AF82-2BD5BBA04101}"/>
    <dgm:cxn modelId="{9FB9D5CC-BA48-4389-B92E-CB003212CCCD}" type="presOf" srcId="{C978EFC6-92C2-488A-B48F-7E22DBC12859}" destId="{55BEAA3F-A154-4C23-9B15-1C9A2E95DEB4}" srcOrd="0" destOrd="1" presId="urn:microsoft.com/office/officeart/2005/8/layout/hierarchy3"/>
    <dgm:cxn modelId="{F3D19DCF-7CC5-44EC-8C3F-533B1F2AA008}" srcId="{7810B90F-FCA1-4CFB-B7DD-9E3864633239}" destId="{2B20B15D-EC5B-48E8-B59C-8505876818E6}" srcOrd="2" destOrd="0" parTransId="{4D77B5C0-743B-4690-9C51-CEC5F1B99882}" sibTransId="{38ABF7BC-C037-4CAF-9D0C-43918B6EA5F9}"/>
    <dgm:cxn modelId="{BF1ADFD8-9C69-43ED-A0A9-B5AB7E43205A}" type="presOf" srcId="{4D77B5C0-743B-4690-9C51-CEC5F1B99882}" destId="{C0D69225-CBC8-4A47-AE0C-D3B28566C1FB}" srcOrd="0" destOrd="0" presId="urn:microsoft.com/office/officeart/2005/8/layout/hierarchy3"/>
    <dgm:cxn modelId="{1A862291-034D-4973-8B5D-B7CEE13E9DB8}" type="presParOf" srcId="{04DE7FDE-C063-4C1B-931C-F333645E91E4}" destId="{D6415B83-6DE1-4B7E-A437-7AB309D8DA3D}" srcOrd="0" destOrd="0" presId="urn:microsoft.com/office/officeart/2005/8/layout/hierarchy3"/>
    <dgm:cxn modelId="{C8DC2F01-D931-4330-9C8D-33B55EA40F13}" type="presParOf" srcId="{D6415B83-6DE1-4B7E-A437-7AB309D8DA3D}" destId="{D26CBDCC-2A6F-4612-94D3-5A870C7A32F9}" srcOrd="0" destOrd="0" presId="urn:microsoft.com/office/officeart/2005/8/layout/hierarchy3"/>
    <dgm:cxn modelId="{667D276C-8CA3-4619-A589-8B174BD3D930}" type="presParOf" srcId="{D26CBDCC-2A6F-4612-94D3-5A870C7A32F9}" destId="{222C7F06-BB9E-4EF3-B876-80C33164EEFF}" srcOrd="0" destOrd="0" presId="urn:microsoft.com/office/officeart/2005/8/layout/hierarchy3"/>
    <dgm:cxn modelId="{BBBAE077-E6F2-44A2-9C24-86A5FE5AC946}" type="presParOf" srcId="{D26CBDCC-2A6F-4612-94D3-5A870C7A32F9}" destId="{63232D37-B56A-4A1D-BB13-BECA6F6A9A56}" srcOrd="1" destOrd="0" presId="urn:microsoft.com/office/officeart/2005/8/layout/hierarchy3"/>
    <dgm:cxn modelId="{C459903D-4DE7-49B6-AFE3-68AB48B51103}" type="presParOf" srcId="{D6415B83-6DE1-4B7E-A437-7AB309D8DA3D}" destId="{F6E5B06E-2852-4A31-BF1E-1C41DCBDA69F}" srcOrd="1" destOrd="0" presId="urn:microsoft.com/office/officeart/2005/8/layout/hierarchy3"/>
    <dgm:cxn modelId="{65553820-4622-4390-9757-7AF158B77D2D}" type="presParOf" srcId="{F6E5B06E-2852-4A31-BF1E-1C41DCBDA69F}" destId="{EE3D10D7-0A49-4769-82AF-3A3E352F4511}" srcOrd="0" destOrd="0" presId="urn:microsoft.com/office/officeart/2005/8/layout/hierarchy3"/>
    <dgm:cxn modelId="{4847EADE-BE83-4BA9-904D-5121172A650E}" type="presParOf" srcId="{F6E5B06E-2852-4A31-BF1E-1C41DCBDA69F}" destId="{78C39081-1100-4B6E-AFB5-B7BBAC32ADE3}" srcOrd="1" destOrd="0" presId="urn:microsoft.com/office/officeart/2005/8/layout/hierarchy3"/>
    <dgm:cxn modelId="{8BD8CCEA-17EF-4280-A980-2F7B2512BAAF}" type="presParOf" srcId="{F6E5B06E-2852-4A31-BF1E-1C41DCBDA69F}" destId="{A9D1DD9A-CF71-4859-9125-86F19BBB35DA}" srcOrd="2" destOrd="0" presId="urn:microsoft.com/office/officeart/2005/8/layout/hierarchy3"/>
    <dgm:cxn modelId="{07FBEE5C-8B12-47DE-B2B7-2BEB896B725D}" type="presParOf" srcId="{F6E5B06E-2852-4A31-BF1E-1C41DCBDA69F}" destId="{077D6BAE-918F-48C4-9031-35C3899F7D7A}" srcOrd="3" destOrd="0" presId="urn:microsoft.com/office/officeart/2005/8/layout/hierarchy3"/>
    <dgm:cxn modelId="{BAA27C67-D213-44AA-830E-92E00D79334B}" type="presParOf" srcId="{F6E5B06E-2852-4A31-BF1E-1C41DCBDA69F}" destId="{C0D69225-CBC8-4A47-AE0C-D3B28566C1FB}" srcOrd="4" destOrd="0" presId="urn:microsoft.com/office/officeart/2005/8/layout/hierarchy3"/>
    <dgm:cxn modelId="{247EDED1-CFFA-49F4-BA08-D4A90F628C0C}" type="presParOf" srcId="{F6E5B06E-2852-4A31-BF1E-1C41DCBDA69F}" destId="{55BEAA3F-A154-4C23-9B15-1C9A2E95DEB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A45BC4-18F7-41BB-825D-F5B96C05B4F1}" type="doc">
      <dgm:prSet loTypeId="urn:microsoft.com/office/officeart/2005/8/layout/process1" loCatId="process" qsTypeId="urn:microsoft.com/office/officeart/2005/8/quickstyle/simple4" qsCatId="simple" csTypeId="urn:microsoft.com/office/officeart/2005/8/colors/colorful5" csCatId="colorful" phldr="1"/>
      <dgm:spPr/>
      <dgm:t>
        <a:bodyPr/>
        <a:lstStyle/>
        <a:p>
          <a:endParaRPr lang="en-US"/>
        </a:p>
      </dgm:t>
    </dgm:pt>
    <dgm:pt modelId="{3C343C82-8568-4EA9-8F99-E52A53147F7B}">
      <dgm:prSet/>
      <dgm:spPr/>
      <dgm:t>
        <a:bodyPr/>
        <a:lstStyle/>
        <a:p>
          <a:r>
            <a:rPr lang="en-GB" dirty="0"/>
            <a:t>If an ECF application is refused, you can apply to the LAA for an internal review. The internal review should be made on form APP9E, which should be provided with any refusal. A request for internal review must be made within 14 days of the refusal. The LAA aims to process applications for internal review within 10 working days.</a:t>
          </a:r>
          <a:endParaRPr lang="en-US" dirty="0"/>
        </a:p>
      </dgm:t>
    </dgm:pt>
    <dgm:pt modelId="{261BD897-1524-4780-BF23-8B263316A5BB}" type="parTrans" cxnId="{B18E6682-4781-4A23-99FE-FB23ACBF6261}">
      <dgm:prSet/>
      <dgm:spPr/>
      <dgm:t>
        <a:bodyPr/>
        <a:lstStyle/>
        <a:p>
          <a:endParaRPr lang="en-US"/>
        </a:p>
      </dgm:t>
    </dgm:pt>
    <dgm:pt modelId="{80E9AC0D-0AA1-4246-B96C-0D77ECE5019D}" type="sibTrans" cxnId="{B18E6682-4781-4A23-99FE-FB23ACBF6261}">
      <dgm:prSet/>
      <dgm:spPr/>
      <dgm:t>
        <a:bodyPr/>
        <a:lstStyle/>
        <a:p>
          <a:endParaRPr lang="en-US"/>
        </a:p>
      </dgm:t>
    </dgm:pt>
    <dgm:pt modelId="{54639767-6C7E-4C11-A845-FB524E37850C}">
      <dgm:prSet/>
      <dgm:spPr/>
      <dgm:t>
        <a:bodyPr/>
        <a:lstStyle/>
        <a:p>
          <a:r>
            <a:rPr lang="en-GB"/>
            <a:t>There is no further right of appeal or review process. A refusal to grant ECF on internal review can only be challenged by judicial review, which is within the scope for legal aid.</a:t>
          </a:r>
          <a:endParaRPr lang="en-US"/>
        </a:p>
      </dgm:t>
    </dgm:pt>
    <dgm:pt modelId="{7542EEB7-95B0-45E1-B08D-EC77887A7B4B}" type="parTrans" cxnId="{FA361CFC-1425-4BCD-B1F4-A0911206A738}">
      <dgm:prSet/>
      <dgm:spPr/>
      <dgm:t>
        <a:bodyPr/>
        <a:lstStyle/>
        <a:p>
          <a:endParaRPr lang="en-US"/>
        </a:p>
      </dgm:t>
    </dgm:pt>
    <dgm:pt modelId="{3238DE3A-5464-4A0D-8CB1-36B4D2B49289}" type="sibTrans" cxnId="{FA361CFC-1425-4BCD-B1F4-A0911206A738}">
      <dgm:prSet/>
      <dgm:spPr/>
      <dgm:t>
        <a:bodyPr/>
        <a:lstStyle/>
        <a:p>
          <a:endParaRPr lang="en-US"/>
        </a:p>
      </dgm:t>
    </dgm:pt>
    <dgm:pt modelId="{C2B84791-919C-4D42-B754-D55FB43AD182}" type="pres">
      <dgm:prSet presAssocID="{B1A45BC4-18F7-41BB-825D-F5B96C05B4F1}" presName="Name0" presStyleCnt="0">
        <dgm:presLayoutVars>
          <dgm:dir/>
          <dgm:resizeHandles val="exact"/>
        </dgm:presLayoutVars>
      </dgm:prSet>
      <dgm:spPr/>
    </dgm:pt>
    <dgm:pt modelId="{B9FDE0E7-BA23-4622-9456-279873E3D694}" type="pres">
      <dgm:prSet presAssocID="{3C343C82-8568-4EA9-8F99-E52A53147F7B}" presName="node" presStyleLbl="node1" presStyleIdx="0" presStyleCnt="2">
        <dgm:presLayoutVars>
          <dgm:bulletEnabled val="1"/>
        </dgm:presLayoutVars>
      </dgm:prSet>
      <dgm:spPr/>
    </dgm:pt>
    <dgm:pt modelId="{4224EE79-56DE-4DB4-83AB-9350F56E9D14}" type="pres">
      <dgm:prSet presAssocID="{80E9AC0D-0AA1-4246-B96C-0D77ECE5019D}" presName="sibTrans" presStyleLbl="sibTrans2D1" presStyleIdx="0" presStyleCnt="1"/>
      <dgm:spPr/>
    </dgm:pt>
    <dgm:pt modelId="{D391E812-2B3F-45DA-A23B-537970DE9434}" type="pres">
      <dgm:prSet presAssocID="{80E9AC0D-0AA1-4246-B96C-0D77ECE5019D}" presName="connectorText" presStyleLbl="sibTrans2D1" presStyleIdx="0" presStyleCnt="1"/>
      <dgm:spPr/>
    </dgm:pt>
    <dgm:pt modelId="{2C7BEBD8-6B55-417B-BAFB-1EA6C3215A39}" type="pres">
      <dgm:prSet presAssocID="{54639767-6C7E-4C11-A845-FB524E37850C}" presName="node" presStyleLbl="node1" presStyleIdx="1" presStyleCnt="2">
        <dgm:presLayoutVars>
          <dgm:bulletEnabled val="1"/>
        </dgm:presLayoutVars>
      </dgm:prSet>
      <dgm:spPr/>
    </dgm:pt>
  </dgm:ptLst>
  <dgm:cxnLst>
    <dgm:cxn modelId="{BC0F6F62-2A9B-485F-9C43-CB31F8A6B861}" type="presOf" srcId="{3C343C82-8568-4EA9-8F99-E52A53147F7B}" destId="{B9FDE0E7-BA23-4622-9456-279873E3D694}" srcOrd="0" destOrd="0" presId="urn:microsoft.com/office/officeart/2005/8/layout/process1"/>
    <dgm:cxn modelId="{227FBD53-8196-44C5-A1DA-FAB6B55DEB3B}" type="presOf" srcId="{80E9AC0D-0AA1-4246-B96C-0D77ECE5019D}" destId="{4224EE79-56DE-4DB4-83AB-9350F56E9D14}" srcOrd="0" destOrd="0" presId="urn:microsoft.com/office/officeart/2005/8/layout/process1"/>
    <dgm:cxn modelId="{B18E6682-4781-4A23-99FE-FB23ACBF6261}" srcId="{B1A45BC4-18F7-41BB-825D-F5B96C05B4F1}" destId="{3C343C82-8568-4EA9-8F99-E52A53147F7B}" srcOrd="0" destOrd="0" parTransId="{261BD897-1524-4780-BF23-8B263316A5BB}" sibTransId="{80E9AC0D-0AA1-4246-B96C-0D77ECE5019D}"/>
    <dgm:cxn modelId="{1AC04B89-E5E7-441C-BA1D-8278345E2DFC}" type="presOf" srcId="{B1A45BC4-18F7-41BB-825D-F5B96C05B4F1}" destId="{C2B84791-919C-4D42-B754-D55FB43AD182}" srcOrd="0" destOrd="0" presId="urn:microsoft.com/office/officeart/2005/8/layout/process1"/>
    <dgm:cxn modelId="{3DD5C3A1-512F-49A1-90D6-57CD598855F7}" type="presOf" srcId="{80E9AC0D-0AA1-4246-B96C-0D77ECE5019D}" destId="{D391E812-2B3F-45DA-A23B-537970DE9434}" srcOrd="1" destOrd="0" presId="urn:microsoft.com/office/officeart/2005/8/layout/process1"/>
    <dgm:cxn modelId="{61EE84EB-212F-4BEC-AC7B-A22664CD59C5}" type="presOf" srcId="{54639767-6C7E-4C11-A845-FB524E37850C}" destId="{2C7BEBD8-6B55-417B-BAFB-1EA6C3215A39}" srcOrd="0" destOrd="0" presId="urn:microsoft.com/office/officeart/2005/8/layout/process1"/>
    <dgm:cxn modelId="{FA361CFC-1425-4BCD-B1F4-A0911206A738}" srcId="{B1A45BC4-18F7-41BB-825D-F5B96C05B4F1}" destId="{54639767-6C7E-4C11-A845-FB524E37850C}" srcOrd="1" destOrd="0" parTransId="{7542EEB7-95B0-45E1-B08D-EC77887A7B4B}" sibTransId="{3238DE3A-5464-4A0D-8CB1-36B4D2B49289}"/>
    <dgm:cxn modelId="{830A368F-2A77-49FB-B355-ACF0D5776F53}" type="presParOf" srcId="{C2B84791-919C-4D42-B754-D55FB43AD182}" destId="{B9FDE0E7-BA23-4622-9456-279873E3D694}" srcOrd="0" destOrd="0" presId="urn:microsoft.com/office/officeart/2005/8/layout/process1"/>
    <dgm:cxn modelId="{ABECACA7-855A-4772-81E8-2696035A4AC0}" type="presParOf" srcId="{C2B84791-919C-4D42-B754-D55FB43AD182}" destId="{4224EE79-56DE-4DB4-83AB-9350F56E9D14}" srcOrd="1" destOrd="0" presId="urn:microsoft.com/office/officeart/2005/8/layout/process1"/>
    <dgm:cxn modelId="{8BB1220A-5DB7-409E-8A80-543EA495CB64}" type="presParOf" srcId="{4224EE79-56DE-4DB4-83AB-9350F56E9D14}" destId="{D391E812-2B3F-45DA-A23B-537970DE9434}" srcOrd="0" destOrd="0" presId="urn:microsoft.com/office/officeart/2005/8/layout/process1"/>
    <dgm:cxn modelId="{096FBD13-CB92-4D49-9CE6-691B0D137C2E}" type="presParOf" srcId="{C2B84791-919C-4D42-B754-D55FB43AD182}" destId="{2C7BEBD8-6B55-417B-BAFB-1EA6C3215A3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81B1403-AC56-460C-8F42-E68EB57D479B}"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D1C1BC8F-BB71-47C3-A35F-9574AB3FEDD6}">
      <dgm:prSet/>
      <dgm:spPr/>
      <dgm:t>
        <a:bodyPr/>
        <a:lstStyle/>
        <a:p>
          <a:pPr>
            <a:lnSpc>
              <a:spcPct val="100000"/>
            </a:lnSpc>
            <a:defRPr cap="all"/>
          </a:pPr>
          <a:r>
            <a:rPr lang="en-GB"/>
            <a:t>From April to December 2023 there was a 91% increase in cases referred to the Ombudsman, compared to the same period the previous year.</a:t>
          </a:r>
          <a:endParaRPr lang="en-US"/>
        </a:p>
      </dgm:t>
    </dgm:pt>
    <dgm:pt modelId="{D45CCFCC-FBF7-4E3A-B772-2420D59A891B}" type="parTrans" cxnId="{62BDB068-57E4-4096-A744-F98067962DA0}">
      <dgm:prSet/>
      <dgm:spPr/>
      <dgm:t>
        <a:bodyPr/>
        <a:lstStyle/>
        <a:p>
          <a:endParaRPr lang="en-US"/>
        </a:p>
      </dgm:t>
    </dgm:pt>
    <dgm:pt modelId="{87892147-C941-460A-8302-714C660A08BE}" type="sibTrans" cxnId="{62BDB068-57E4-4096-A744-F98067962DA0}">
      <dgm:prSet/>
      <dgm:spPr/>
      <dgm:t>
        <a:bodyPr/>
        <a:lstStyle/>
        <a:p>
          <a:endParaRPr lang="en-US"/>
        </a:p>
      </dgm:t>
    </dgm:pt>
    <dgm:pt modelId="{F3EC46A9-B2A7-4392-A2BC-BCAE4D3B18C3}">
      <dgm:prSet/>
      <dgm:spPr/>
      <dgm:t>
        <a:bodyPr/>
        <a:lstStyle/>
        <a:p>
          <a:pPr>
            <a:lnSpc>
              <a:spcPct val="100000"/>
            </a:lnSpc>
            <a:defRPr cap="all"/>
          </a:pPr>
          <a:r>
            <a:rPr lang="en-GB"/>
            <a:t>Changes to the Housing Ombudsman Scheme took effect from 1 October 2022, making it easier for residents to make complaint. The revised Scheme removes the ‘democratic filter’ following a change in the law. It means residents will no longer have to contact a designated person or wait eight weeks </a:t>
          </a:r>
          <a:endParaRPr lang="en-US"/>
        </a:p>
      </dgm:t>
    </dgm:pt>
    <dgm:pt modelId="{66AE86CC-7215-486C-BD64-D098E1ACD9A9}" type="parTrans" cxnId="{739D9361-0BF0-4211-9DED-BEDC5E6BA50A}">
      <dgm:prSet/>
      <dgm:spPr/>
      <dgm:t>
        <a:bodyPr/>
        <a:lstStyle/>
        <a:p>
          <a:endParaRPr lang="en-US"/>
        </a:p>
      </dgm:t>
    </dgm:pt>
    <dgm:pt modelId="{86B90394-4968-46D7-97FA-549B2E91322E}" type="sibTrans" cxnId="{739D9361-0BF0-4211-9DED-BEDC5E6BA50A}">
      <dgm:prSet/>
      <dgm:spPr/>
      <dgm:t>
        <a:bodyPr/>
        <a:lstStyle/>
        <a:p>
          <a:endParaRPr lang="en-US"/>
        </a:p>
      </dgm:t>
    </dgm:pt>
    <dgm:pt modelId="{29074A88-7056-4A85-8E7A-7225F7400919}">
      <dgm:prSet/>
      <dgm:spPr/>
      <dgm:t>
        <a:bodyPr/>
        <a:lstStyle/>
        <a:p>
          <a:pPr>
            <a:lnSpc>
              <a:spcPct val="100000"/>
            </a:lnSpc>
            <a:defRPr cap="all"/>
          </a:pPr>
          <a:r>
            <a:rPr lang="en-GB" dirty="0"/>
            <a:t>The Social Housing (Regulation) Act 2023 gave the Housing Ombudsman new powers and duties from 1 April 2024, including a new statutory code for handling complaints and a duty to monitor whether landlords comply. </a:t>
          </a:r>
          <a:r>
            <a:rPr lang="en-GB"/>
            <a:t>They are now able to order a landlord to evaluate a particular policy or practice to prevent service failure being repeated. </a:t>
          </a:r>
          <a:endParaRPr lang="en-US" dirty="0"/>
        </a:p>
      </dgm:t>
    </dgm:pt>
    <dgm:pt modelId="{EB0A1097-EB3C-4C14-9F5B-9C44AA980318}" type="parTrans" cxnId="{7DF537D7-758E-443C-8DA6-020D73321480}">
      <dgm:prSet/>
      <dgm:spPr/>
      <dgm:t>
        <a:bodyPr/>
        <a:lstStyle/>
        <a:p>
          <a:endParaRPr lang="en-US"/>
        </a:p>
      </dgm:t>
    </dgm:pt>
    <dgm:pt modelId="{4BC22B8C-9914-4D5D-88AA-E0568AE13456}" type="sibTrans" cxnId="{7DF537D7-758E-443C-8DA6-020D73321480}">
      <dgm:prSet/>
      <dgm:spPr/>
      <dgm:t>
        <a:bodyPr/>
        <a:lstStyle/>
        <a:p>
          <a:endParaRPr lang="en-US"/>
        </a:p>
      </dgm:t>
    </dgm:pt>
    <dgm:pt modelId="{A242B181-01B0-494C-ADF5-1D3B6D533B6D}">
      <dgm:prSet/>
      <dgm:spPr/>
      <dgm:t>
        <a:bodyPr/>
        <a:lstStyle/>
        <a:p>
          <a:pPr>
            <a:lnSpc>
              <a:spcPct val="100000"/>
            </a:lnSpc>
            <a:defRPr cap="all"/>
          </a:pPr>
          <a:r>
            <a:rPr lang="en-GB"/>
            <a:t>The expanded authority enables the Ombudsman to require landlords to go beyond the scope of individual complaints and seek to address any wider issues.</a:t>
          </a:r>
          <a:endParaRPr lang="en-US"/>
        </a:p>
      </dgm:t>
    </dgm:pt>
    <dgm:pt modelId="{08E4B6FE-B37F-4282-BD70-E877DF4F9882}" type="parTrans" cxnId="{4181B5FA-33B6-4F0C-BE1C-513D9AB93E38}">
      <dgm:prSet/>
      <dgm:spPr/>
      <dgm:t>
        <a:bodyPr/>
        <a:lstStyle/>
        <a:p>
          <a:endParaRPr lang="en-US"/>
        </a:p>
      </dgm:t>
    </dgm:pt>
    <dgm:pt modelId="{5B3CF859-4098-4F69-9C5C-5C5B8FD4D886}" type="sibTrans" cxnId="{4181B5FA-33B6-4F0C-BE1C-513D9AB93E38}">
      <dgm:prSet/>
      <dgm:spPr/>
      <dgm:t>
        <a:bodyPr/>
        <a:lstStyle/>
        <a:p>
          <a:endParaRPr lang="en-US"/>
        </a:p>
      </dgm:t>
    </dgm:pt>
    <dgm:pt modelId="{B99F1414-1604-476E-8BB5-31CAEE249DAC}" type="pres">
      <dgm:prSet presAssocID="{581B1403-AC56-460C-8F42-E68EB57D479B}" presName="root" presStyleCnt="0">
        <dgm:presLayoutVars>
          <dgm:dir/>
          <dgm:resizeHandles val="exact"/>
        </dgm:presLayoutVars>
      </dgm:prSet>
      <dgm:spPr/>
    </dgm:pt>
    <dgm:pt modelId="{2384A853-FBB4-4721-BEA4-5374B2A1D924}" type="pres">
      <dgm:prSet presAssocID="{D1C1BC8F-BB71-47C3-A35F-9574AB3FEDD6}" presName="compNode" presStyleCnt="0"/>
      <dgm:spPr/>
    </dgm:pt>
    <dgm:pt modelId="{1E1BD03D-5EF9-429B-ABCB-25363B6775A7}" type="pres">
      <dgm:prSet presAssocID="{D1C1BC8F-BB71-47C3-A35F-9574AB3FEDD6}" presName="iconBgRect" presStyleLbl="bgShp" presStyleIdx="0" presStyleCnt="4"/>
      <dgm:spPr/>
    </dgm:pt>
    <dgm:pt modelId="{3020B834-F1A6-4B9F-AC44-BEC92C4899E7}" type="pres">
      <dgm:prSet presAssocID="{D1C1BC8F-BB71-47C3-A35F-9574AB3FEDD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ar Graph with Downward Trend"/>
        </a:ext>
      </dgm:extLst>
    </dgm:pt>
    <dgm:pt modelId="{D9E546F1-394A-4823-A19E-BD1A025F1939}" type="pres">
      <dgm:prSet presAssocID="{D1C1BC8F-BB71-47C3-A35F-9574AB3FEDD6}" presName="spaceRect" presStyleCnt="0"/>
      <dgm:spPr/>
    </dgm:pt>
    <dgm:pt modelId="{63CB8DE5-CEF3-4634-8BD9-1217424304C0}" type="pres">
      <dgm:prSet presAssocID="{D1C1BC8F-BB71-47C3-A35F-9574AB3FEDD6}" presName="textRect" presStyleLbl="revTx" presStyleIdx="0" presStyleCnt="4">
        <dgm:presLayoutVars>
          <dgm:chMax val="1"/>
          <dgm:chPref val="1"/>
        </dgm:presLayoutVars>
      </dgm:prSet>
      <dgm:spPr/>
    </dgm:pt>
    <dgm:pt modelId="{05605405-101C-4144-8C99-94C0497DBC5A}" type="pres">
      <dgm:prSet presAssocID="{87892147-C941-460A-8302-714C660A08BE}" presName="sibTrans" presStyleCnt="0"/>
      <dgm:spPr/>
    </dgm:pt>
    <dgm:pt modelId="{1CBAA882-93AF-4EF5-A8A6-01696DC880F5}" type="pres">
      <dgm:prSet presAssocID="{F3EC46A9-B2A7-4392-A2BC-BCAE4D3B18C3}" presName="compNode" presStyleCnt="0"/>
      <dgm:spPr/>
    </dgm:pt>
    <dgm:pt modelId="{86BA8930-C1F7-467E-811F-28391AE0CEFE}" type="pres">
      <dgm:prSet presAssocID="{F3EC46A9-B2A7-4392-A2BC-BCAE4D3B18C3}" presName="iconBgRect" presStyleLbl="bgShp" presStyleIdx="1" presStyleCnt="4"/>
      <dgm:spPr/>
    </dgm:pt>
    <dgm:pt modelId="{3022567B-4F19-49EF-AF31-CB1AD01348DA}" type="pres">
      <dgm:prSet presAssocID="{F3EC46A9-B2A7-4392-A2BC-BCAE4D3B18C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uburban scene"/>
        </a:ext>
      </dgm:extLst>
    </dgm:pt>
    <dgm:pt modelId="{4C3E074A-0AB9-4BDF-B98E-18D97472B154}" type="pres">
      <dgm:prSet presAssocID="{F3EC46A9-B2A7-4392-A2BC-BCAE4D3B18C3}" presName="spaceRect" presStyleCnt="0"/>
      <dgm:spPr/>
    </dgm:pt>
    <dgm:pt modelId="{38235EE9-BAF7-4019-A3A2-F67F3C4C19DA}" type="pres">
      <dgm:prSet presAssocID="{F3EC46A9-B2A7-4392-A2BC-BCAE4D3B18C3}" presName="textRect" presStyleLbl="revTx" presStyleIdx="1" presStyleCnt="4">
        <dgm:presLayoutVars>
          <dgm:chMax val="1"/>
          <dgm:chPref val="1"/>
        </dgm:presLayoutVars>
      </dgm:prSet>
      <dgm:spPr/>
    </dgm:pt>
    <dgm:pt modelId="{5C4C77AD-B7FB-4555-9F72-07780DA3B420}" type="pres">
      <dgm:prSet presAssocID="{86B90394-4968-46D7-97FA-549B2E91322E}" presName="sibTrans" presStyleCnt="0"/>
      <dgm:spPr/>
    </dgm:pt>
    <dgm:pt modelId="{EF0120DC-98E3-46A1-AF2F-49CE1BAAB8BE}" type="pres">
      <dgm:prSet presAssocID="{29074A88-7056-4A85-8E7A-7225F7400919}" presName="compNode" presStyleCnt="0"/>
      <dgm:spPr/>
    </dgm:pt>
    <dgm:pt modelId="{5131BB34-8F7F-452C-B21D-E2329F040179}" type="pres">
      <dgm:prSet presAssocID="{29074A88-7056-4A85-8E7A-7225F7400919}" presName="iconBgRect" presStyleLbl="bgShp" presStyleIdx="2" presStyleCnt="4"/>
      <dgm:spPr/>
    </dgm:pt>
    <dgm:pt modelId="{64D87006-B7EF-46B6-A246-2B30D589418A}" type="pres">
      <dgm:prSet presAssocID="{29074A88-7056-4A85-8E7A-7225F740091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avel"/>
        </a:ext>
      </dgm:extLst>
    </dgm:pt>
    <dgm:pt modelId="{1C3D714B-2191-49AC-8FB2-196A3372424A}" type="pres">
      <dgm:prSet presAssocID="{29074A88-7056-4A85-8E7A-7225F7400919}" presName="spaceRect" presStyleCnt="0"/>
      <dgm:spPr/>
    </dgm:pt>
    <dgm:pt modelId="{EA879892-9725-4432-B285-D1D855AD4393}" type="pres">
      <dgm:prSet presAssocID="{29074A88-7056-4A85-8E7A-7225F7400919}" presName="textRect" presStyleLbl="revTx" presStyleIdx="2" presStyleCnt="4">
        <dgm:presLayoutVars>
          <dgm:chMax val="1"/>
          <dgm:chPref val="1"/>
        </dgm:presLayoutVars>
      </dgm:prSet>
      <dgm:spPr/>
    </dgm:pt>
    <dgm:pt modelId="{7D380C6D-40C1-48BE-93F7-9C04C220E033}" type="pres">
      <dgm:prSet presAssocID="{4BC22B8C-9914-4D5D-88AA-E0568AE13456}" presName="sibTrans" presStyleCnt="0"/>
      <dgm:spPr/>
    </dgm:pt>
    <dgm:pt modelId="{3B01B246-2931-48B2-9291-A9D5B1545799}" type="pres">
      <dgm:prSet presAssocID="{A242B181-01B0-494C-ADF5-1D3B6D533B6D}" presName="compNode" presStyleCnt="0"/>
      <dgm:spPr/>
    </dgm:pt>
    <dgm:pt modelId="{613917D4-28D5-493B-824C-EE68EAF31730}" type="pres">
      <dgm:prSet presAssocID="{A242B181-01B0-494C-ADF5-1D3B6D533B6D}" presName="iconBgRect" presStyleLbl="bgShp" presStyleIdx="3" presStyleCnt="4"/>
      <dgm:spPr/>
    </dgm:pt>
    <dgm:pt modelId="{A0BE9A08-4D70-4DAA-9E1C-FF04CC5FCF39}" type="pres">
      <dgm:prSet presAssocID="{A242B181-01B0-494C-ADF5-1D3B6D533B6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Judge"/>
        </a:ext>
      </dgm:extLst>
    </dgm:pt>
    <dgm:pt modelId="{7244054B-7714-4F35-AB2F-E96373662748}" type="pres">
      <dgm:prSet presAssocID="{A242B181-01B0-494C-ADF5-1D3B6D533B6D}" presName="spaceRect" presStyleCnt="0"/>
      <dgm:spPr/>
    </dgm:pt>
    <dgm:pt modelId="{96750A5B-0AB8-4AC8-8FDB-0764A4FA344D}" type="pres">
      <dgm:prSet presAssocID="{A242B181-01B0-494C-ADF5-1D3B6D533B6D}" presName="textRect" presStyleLbl="revTx" presStyleIdx="3" presStyleCnt="4">
        <dgm:presLayoutVars>
          <dgm:chMax val="1"/>
          <dgm:chPref val="1"/>
        </dgm:presLayoutVars>
      </dgm:prSet>
      <dgm:spPr/>
    </dgm:pt>
  </dgm:ptLst>
  <dgm:cxnLst>
    <dgm:cxn modelId="{642E4A16-72F1-473F-A332-53DBCE85E47A}" type="presOf" srcId="{581B1403-AC56-460C-8F42-E68EB57D479B}" destId="{B99F1414-1604-476E-8BB5-31CAEE249DAC}" srcOrd="0" destOrd="0" presId="urn:microsoft.com/office/officeart/2018/5/layout/IconCircleLabelList"/>
    <dgm:cxn modelId="{F8667E3B-396F-4CD0-8DE3-BF7BFDE9CD59}" type="presOf" srcId="{F3EC46A9-B2A7-4392-A2BC-BCAE4D3B18C3}" destId="{38235EE9-BAF7-4019-A3A2-F67F3C4C19DA}" srcOrd="0" destOrd="0" presId="urn:microsoft.com/office/officeart/2018/5/layout/IconCircleLabelList"/>
    <dgm:cxn modelId="{739D9361-0BF0-4211-9DED-BEDC5E6BA50A}" srcId="{581B1403-AC56-460C-8F42-E68EB57D479B}" destId="{F3EC46A9-B2A7-4392-A2BC-BCAE4D3B18C3}" srcOrd="1" destOrd="0" parTransId="{66AE86CC-7215-486C-BD64-D098E1ACD9A9}" sibTransId="{86B90394-4968-46D7-97FA-549B2E91322E}"/>
    <dgm:cxn modelId="{62BDB068-57E4-4096-A744-F98067962DA0}" srcId="{581B1403-AC56-460C-8F42-E68EB57D479B}" destId="{D1C1BC8F-BB71-47C3-A35F-9574AB3FEDD6}" srcOrd="0" destOrd="0" parTransId="{D45CCFCC-FBF7-4E3A-B772-2420D59A891B}" sibTransId="{87892147-C941-460A-8302-714C660A08BE}"/>
    <dgm:cxn modelId="{32190B76-FAB5-4B86-9804-7764718E7EB5}" type="presOf" srcId="{A242B181-01B0-494C-ADF5-1D3B6D533B6D}" destId="{96750A5B-0AB8-4AC8-8FDB-0764A4FA344D}" srcOrd="0" destOrd="0" presId="urn:microsoft.com/office/officeart/2018/5/layout/IconCircleLabelList"/>
    <dgm:cxn modelId="{487F518F-238D-446A-A4E3-F80E751E5F24}" type="presOf" srcId="{D1C1BC8F-BB71-47C3-A35F-9574AB3FEDD6}" destId="{63CB8DE5-CEF3-4634-8BD9-1217424304C0}" srcOrd="0" destOrd="0" presId="urn:microsoft.com/office/officeart/2018/5/layout/IconCircleLabelList"/>
    <dgm:cxn modelId="{7DF537D7-758E-443C-8DA6-020D73321480}" srcId="{581B1403-AC56-460C-8F42-E68EB57D479B}" destId="{29074A88-7056-4A85-8E7A-7225F7400919}" srcOrd="2" destOrd="0" parTransId="{EB0A1097-EB3C-4C14-9F5B-9C44AA980318}" sibTransId="{4BC22B8C-9914-4D5D-88AA-E0568AE13456}"/>
    <dgm:cxn modelId="{964437D9-F4AC-46D9-9441-1112ED42DDCC}" type="presOf" srcId="{29074A88-7056-4A85-8E7A-7225F7400919}" destId="{EA879892-9725-4432-B285-D1D855AD4393}" srcOrd="0" destOrd="0" presId="urn:microsoft.com/office/officeart/2018/5/layout/IconCircleLabelList"/>
    <dgm:cxn modelId="{4181B5FA-33B6-4F0C-BE1C-513D9AB93E38}" srcId="{581B1403-AC56-460C-8F42-E68EB57D479B}" destId="{A242B181-01B0-494C-ADF5-1D3B6D533B6D}" srcOrd="3" destOrd="0" parTransId="{08E4B6FE-B37F-4282-BD70-E877DF4F9882}" sibTransId="{5B3CF859-4098-4F69-9C5C-5C5B8FD4D886}"/>
    <dgm:cxn modelId="{D019001D-697A-4BA6-9319-3A29BABDB3EB}" type="presParOf" srcId="{B99F1414-1604-476E-8BB5-31CAEE249DAC}" destId="{2384A853-FBB4-4721-BEA4-5374B2A1D924}" srcOrd="0" destOrd="0" presId="urn:microsoft.com/office/officeart/2018/5/layout/IconCircleLabelList"/>
    <dgm:cxn modelId="{DDE5FD07-0FEB-4A4E-83DC-12C0990422A0}" type="presParOf" srcId="{2384A853-FBB4-4721-BEA4-5374B2A1D924}" destId="{1E1BD03D-5EF9-429B-ABCB-25363B6775A7}" srcOrd="0" destOrd="0" presId="urn:microsoft.com/office/officeart/2018/5/layout/IconCircleLabelList"/>
    <dgm:cxn modelId="{90F9E339-059A-4436-ABD4-D4D1A6CC6CAA}" type="presParOf" srcId="{2384A853-FBB4-4721-BEA4-5374B2A1D924}" destId="{3020B834-F1A6-4B9F-AC44-BEC92C4899E7}" srcOrd="1" destOrd="0" presId="urn:microsoft.com/office/officeart/2018/5/layout/IconCircleLabelList"/>
    <dgm:cxn modelId="{7EF10F9E-3173-437B-ABF6-2FE2A7172604}" type="presParOf" srcId="{2384A853-FBB4-4721-BEA4-5374B2A1D924}" destId="{D9E546F1-394A-4823-A19E-BD1A025F1939}" srcOrd="2" destOrd="0" presId="urn:microsoft.com/office/officeart/2018/5/layout/IconCircleLabelList"/>
    <dgm:cxn modelId="{A5BF5098-746A-436D-A82A-76754F3915CF}" type="presParOf" srcId="{2384A853-FBB4-4721-BEA4-5374B2A1D924}" destId="{63CB8DE5-CEF3-4634-8BD9-1217424304C0}" srcOrd="3" destOrd="0" presId="urn:microsoft.com/office/officeart/2018/5/layout/IconCircleLabelList"/>
    <dgm:cxn modelId="{66FA1368-77B3-4277-A67B-1A08C7BD66B2}" type="presParOf" srcId="{B99F1414-1604-476E-8BB5-31CAEE249DAC}" destId="{05605405-101C-4144-8C99-94C0497DBC5A}" srcOrd="1" destOrd="0" presId="urn:microsoft.com/office/officeart/2018/5/layout/IconCircleLabelList"/>
    <dgm:cxn modelId="{87411559-C3A1-4490-96AD-DB70A818F277}" type="presParOf" srcId="{B99F1414-1604-476E-8BB5-31CAEE249DAC}" destId="{1CBAA882-93AF-4EF5-A8A6-01696DC880F5}" srcOrd="2" destOrd="0" presId="urn:microsoft.com/office/officeart/2018/5/layout/IconCircleLabelList"/>
    <dgm:cxn modelId="{92F3F6EA-EE28-4BD3-9127-455952EE2556}" type="presParOf" srcId="{1CBAA882-93AF-4EF5-A8A6-01696DC880F5}" destId="{86BA8930-C1F7-467E-811F-28391AE0CEFE}" srcOrd="0" destOrd="0" presId="urn:microsoft.com/office/officeart/2018/5/layout/IconCircleLabelList"/>
    <dgm:cxn modelId="{77E6D31A-C2AF-4AEB-94C1-AE622137F249}" type="presParOf" srcId="{1CBAA882-93AF-4EF5-A8A6-01696DC880F5}" destId="{3022567B-4F19-49EF-AF31-CB1AD01348DA}" srcOrd="1" destOrd="0" presId="urn:microsoft.com/office/officeart/2018/5/layout/IconCircleLabelList"/>
    <dgm:cxn modelId="{0B8916AE-CA2D-4FEA-A5F1-BC1EE58E7D2D}" type="presParOf" srcId="{1CBAA882-93AF-4EF5-A8A6-01696DC880F5}" destId="{4C3E074A-0AB9-4BDF-B98E-18D97472B154}" srcOrd="2" destOrd="0" presId="urn:microsoft.com/office/officeart/2018/5/layout/IconCircleLabelList"/>
    <dgm:cxn modelId="{2BF91003-A515-49BA-81AF-A209B63B7482}" type="presParOf" srcId="{1CBAA882-93AF-4EF5-A8A6-01696DC880F5}" destId="{38235EE9-BAF7-4019-A3A2-F67F3C4C19DA}" srcOrd="3" destOrd="0" presId="urn:microsoft.com/office/officeart/2018/5/layout/IconCircleLabelList"/>
    <dgm:cxn modelId="{3328FE2D-EFD8-4CF2-ACA0-1B428F938803}" type="presParOf" srcId="{B99F1414-1604-476E-8BB5-31CAEE249DAC}" destId="{5C4C77AD-B7FB-4555-9F72-07780DA3B420}" srcOrd="3" destOrd="0" presId="urn:microsoft.com/office/officeart/2018/5/layout/IconCircleLabelList"/>
    <dgm:cxn modelId="{34F0AD3C-4009-4695-8C51-880EB13FDF18}" type="presParOf" srcId="{B99F1414-1604-476E-8BB5-31CAEE249DAC}" destId="{EF0120DC-98E3-46A1-AF2F-49CE1BAAB8BE}" srcOrd="4" destOrd="0" presId="urn:microsoft.com/office/officeart/2018/5/layout/IconCircleLabelList"/>
    <dgm:cxn modelId="{C7D98A75-7CF8-408E-85F6-B78965BBF5C8}" type="presParOf" srcId="{EF0120DC-98E3-46A1-AF2F-49CE1BAAB8BE}" destId="{5131BB34-8F7F-452C-B21D-E2329F040179}" srcOrd="0" destOrd="0" presId="urn:microsoft.com/office/officeart/2018/5/layout/IconCircleLabelList"/>
    <dgm:cxn modelId="{835AD616-14F1-4CC4-A791-80DD90DCC175}" type="presParOf" srcId="{EF0120DC-98E3-46A1-AF2F-49CE1BAAB8BE}" destId="{64D87006-B7EF-46B6-A246-2B30D589418A}" srcOrd="1" destOrd="0" presId="urn:microsoft.com/office/officeart/2018/5/layout/IconCircleLabelList"/>
    <dgm:cxn modelId="{3FCA2410-290B-4F3C-889B-D0156443744D}" type="presParOf" srcId="{EF0120DC-98E3-46A1-AF2F-49CE1BAAB8BE}" destId="{1C3D714B-2191-49AC-8FB2-196A3372424A}" srcOrd="2" destOrd="0" presId="urn:microsoft.com/office/officeart/2018/5/layout/IconCircleLabelList"/>
    <dgm:cxn modelId="{F5B563B8-642D-43C1-9075-F38ABC1E9273}" type="presParOf" srcId="{EF0120DC-98E3-46A1-AF2F-49CE1BAAB8BE}" destId="{EA879892-9725-4432-B285-D1D855AD4393}" srcOrd="3" destOrd="0" presId="urn:microsoft.com/office/officeart/2018/5/layout/IconCircleLabelList"/>
    <dgm:cxn modelId="{56426A5A-BD5D-455A-9E99-AC6DCBCE9D16}" type="presParOf" srcId="{B99F1414-1604-476E-8BB5-31CAEE249DAC}" destId="{7D380C6D-40C1-48BE-93F7-9C04C220E033}" srcOrd="5" destOrd="0" presId="urn:microsoft.com/office/officeart/2018/5/layout/IconCircleLabelList"/>
    <dgm:cxn modelId="{2504EF32-739E-4B64-8B46-3E1E006A8631}" type="presParOf" srcId="{B99F1414-1604-476E-8BB5-31CAEE249DAC}" destId="{3B01B246-2931-48B2-9291-A9D5B1545799}" srcOrd="6" destOrd="0" presId="urn:microsoft.com/office/officeart/2018/5/layout/IconCircleLabelList"/>
    <dgm:cxn modelId="{E91C3983-D6EA-4DEF-83BE-E60823E6BEED}" type="presParOf" srcId="{3B01B246-2931-48B2-9291-A9D5B1545799}" destId="{613917D4-28D5-493B-824C-EE68EAF31730}" srcOrd="0" destOrd="0" presId="urn:microsoft.com/office/officeart/2018/5/layout/IconCircleLabelList"/>
    <dgm:cxn modelId="{CEF63CA9-8F10-41E6-AAA2-C6881FF63FDC}" type="presParOf" srcId="{3B01B246-2931-48B2-9291-A9D5B1545799}" destId="{A0BE9A08-4D70-4DAA-9E1C-FF04CC5FCF39}" srcOrd="1" destOrd="0" presId="urn:microsoft.com/office/officeart/2018/5/layout/IconCircleLabelList"/>
    <dgm:cxn modelId="{F80841DA-CD5A-4062-90E4-410B48D98817}" type="presParOf" srcId="{3B01B246-2931-48B2-9291-A9D5B1545799}" destId="{7244054B-7714-4F35-AB2F-E96373662748}" srcOrd="2" destOrd="0" presId="urn:microsoft.com/office/officeart/2018/5/layout/IconCircleLabelList"/>
    <dgm:cxn modelId="{93BBE2E4-E6B7-4A78-8A5C-8D4950572D7B}" type="presParOf" srcId="{3B01B246-2931-48B2-9291-A9D5B1545799}" destId="{96750A5B-0AB8-4AC8-8FDB-0764A4FA344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3310FE-6EFC-46C4-8A6D-E3D295BDAEB8}">
      <dsp:nvSpPr>
        <dsp:cNvPr id="0" name=""/>
        <dsp:cNvSpPr/>
      </dsp:nvSpPr>
      <dsp:spPr>
        <a:xfrm>
          <a:off x="3054217" y="679139"/>
          <a:ext cx="524198" cy="91440"/>
        </a:xfrm>
        <a:custGeom>
          <a:avLst/>
          <a:gdLst/>
          <a:ahLst/>
          <a:cxnLst/>
          <a:rect l="0" t="0" r="0" b="0"/>
          <a:pathLst>
            <a:path>
              <a:moveTo>
                <a:pt x="0" y="45720"/>
              </a:moveTo>
              <a:lnTo>
                <a:pt x="524198" y="45720"/>
              </a:lnTo>
            </a:path>
          </a:pathLst>
        </a:custGeom>
        <a:noFill/>
        <a:ln w="1270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2446" y="722085"/>
        <a:ext cx="27739" cy="5547"/>
      </dsp:txXfrm>
    </dsp:sp>
    <dsp:sp modelId="{5E08AA96-9BF6-4E9B-8215-157F04199F57}">
      <dsp:nvSpPr>
        <dsp:cNvPr id="0" name=""/>
        <dsp:cNvSpPr/>
      </dsp:nvSpPr>
      <dsp:spPr>
        <a:xfrm>
          <a:off x="643847" y="1208"/>
          <a:ext cx="2412169" cy="144730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dirty="0"/>
            <a:t>Overview</a:t>
          </a:r>
          <a:endParaRPr lang="en-US" sz="2100" kern="1200" dirty="0"/>
        </a:p>
      </dsp:txBody>
      <dsp:txXfrm>
        <a:off x="643847" y="1208"/>
        <a:ext cx="2412169" cy="1447301"/>
      </dsp:txXfrm>
    </dsp:sp>
    <dsp:sp modelId="{D3CEEECE-D478-49F2-9968-FE3DA295C049}">
      <dsp:nvSpPr>
        <dsp:cNvPr id="0" name=""/>
        <dsp:cNvSpPr/>
      </dsp:nvSpPr>
      <dsp:spPr>
        <a:xfrm>
          <a:off x="1849932" y="1446710"/>
          <a:ext cx="2966968" cy="524198"/>
        </a:xfrm>
        <a:custGeom>
          <a:avLst/>
          <a:gdLst/>
          <a:ahLst/>
          <a:cxnLst/>
          <a:rect l="0" t="0" r="0" b="0"/>
          <a:pathLst>
            <a:path>
              <a:moveTo>
                <a:pt x="2966968" y="0"/>
              </a:moveTo>
              <a:lnTo>
                <a:pt x="2966968" y="279199"/>
              </a:lnTo>
              <a:lnTo>
                <a:pt x="0" y="279199"/>
              </a:lnTo>
              <a:lnTo>
                <a:pt x="0" y="524198"/>
              </a:lnTo>
            </a:path>
          </a:pathLst>
        </a:custGeom>
        <a:noFill/>
        <a:ln w="12700" cap="flat" cmpd="sng" algn="ctr">
          <a:solidFill>
            <a:schemeClr val="accent5">
              <a:hueOff val="-3038037"/>
              <a:satOff val="-207"/>
              <a:lumOff val="49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57956" y="1706035"/>
        <a:ext cx="150919" cy="5547"/>
      </dsp:txXfrm>
    </dsp:sp>
    <dsp:sp modelId="{9DBF6B48-C482-48FC-BE26-4313F602BD9B}">
      <dsp:nvSpPr>
        <dsp:cNvPr id="0" name=""/>
        <dsp:cNvSpPr/>
      </dsp:nvSpPr>
      <dsp:spPr>
        <a:xfrm>
          <a:off x="3610815" y="1208"/>
          <a:ext cx="2412169" cy="1447301"/>
        </a:xfrm>
        <a:prstGeom prst="rect">
          <a:avLst/>
        </a:prstGeom>
        <a:gradFill rotWithShape="0">
          <a:gsLst>
            <a:gs pos="0">
              <a:schemeClr val="accent5">
                <a:hueOff val="-2430430"/>
                <a:satOff val="-165"/>
                <a:lumOff val="392"/>
                <a:alphaOff val="0"/>
                <a:satMod val="103000"/>
                <a:lumMod val="102000"/>
                <a:tint val="94000"/>
              </a:schemeClr>
            </a:gs>
            <a:gs pos="50000">
              <a:schemeClr val="accent5">
                <a:hueOff val="-2430430"/>
                <a:satOff val="-165"/>
                <a:lumOff val="392"/>
                <a:alphaOff val="0"/>
                <a:satMod val="110000"/>
                <a:lumMod val="100000"/>
                <a:shade val="100000"/>
              </a:schemeClr>
            </a:gs>
            <a:gs pos="100000">
              <a:schemeClr val="accent5">
                <a:hueOff val="-2430430"/>
                <a:satOff val="-165"/>
                <a:lumOff val="39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What is Disrepair </a:t>
          </a:r>
          <a:endParaRPr lang="en-US" sz="2100" kern="1200"/>
        </a:p>
      </dsp:txBody>
      <dsp:txXfrm>
        <a:off x="3610815" y="1208"/>
        <a:ext cx="2412169" cy="1447301"/>
      </dsp:txXfrm>
    </dsp:sp>
    <dsp:sp modelId="{25E9B3D4-0A36-439F-8E4A-7035CB855D35}">
      <dsp:nvSpPr>
        <dsp:cNvPr id="0" name=""/>
        <dsp:cNvSpPr/>
      </dsp:nvSpPr>
      <dsp:spPr>
        <a:xfrm>
          <a:off x="3054217" y="2681240"/>
          <a:ext cx="524198" cy="91440"/>
        </a:xfrm>
        <a:custGeom>
          <a:avLst/>
          <a:gdLst/>
          <a:ahLst/>
          <a:cxnLst/>
          <a:rect l="0" t="0" r="0" b="0"/>
          <a:pathLst>
            <a:path>
              <a:moveTo>
                <a:pt x="0" y="45720"/>
              </a:moveTo>
              <a:lnTo>
                <a:pt x="524198" y="45720"/>
              </a:lnTo>
            </a:path>
          </a:pathLst>
        </a:custGeom>
        <a:noFill/>
        <a:ln w="12700" cap="flat" cmpd="sng" algn="ctr">
          <a:solidFill>
            <a:schemeClr val="accent5">
              <a:hueOff val="-6076075"/>
              <a:satOff val="-413"/>
              <a:lumOff val="98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2446" y="2724186"/>
        <a:ext cx="27739" cy="5547"/>
      </dsp:txXfrm>
    </dsp:sp>
    <dsp:sp modelId="{E367E783-DEB2-4BF3-BD31-0F64AD71B844}">
      <dsp:nvSpPr>
        <dsp:cNvPr id="0" name=""/>
        <dsp:cNvSpPr/>
      </dsp:nvSpPr>
      <dsp:spPr>
        <a:xfrm>
          <a:off x="643847" y="2003309"/>
          <a:ext cx="2412169" cy="1447301"/>
        </a:xfrm>
        <a:prstGeom prst="rect">
          <a:avLst/>
        </a:prstGeom>
        <a:gradFill rotWithShape="0">
          <a:gsLst>
            <a:gs pos="0">
              <a:schemeClr val="accent5">
                <a:hueOff val="-4860860"/>
                <a:satOff val="-330"/>
                <a:lumOff val="784"/>
                <a:alphaOff val="0"/>
                <a:satMod val="103000"/>
                <a:lumMod val="102000"/>
                <a:tint val="94000"/>
              </a:schemeClr>
            </a:gs>
            <a:gs pos="50000">
              <a:schemeClr val="accent5">
                <a:hueOff val="-4860860"/>
                <a:satOff val="-330"/>
                <a:lumOff val="784"/>
                <a:alphaOff val="0"/>
                <a:satMod val="110000"/>
                <a:lumMod val="100000"/>
                <a:shade val="100000"/>
              </a:schemeClr>
            </a:gs>
            <a:gs pos="100000">
              <a:schemeClr val="accent5">
                <a:hueOff val="-4860860"/>
                <a:satOff val="-330"/>
                <a:lumOff val="7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What is not Disrepair</a:t>
          </a:r>
          <a:endParaRPr lang="en-US" sz="2100" kern="1200"/>
        </a:p>
      </dsp:txBody>
      <dsp:txXfrm>
        <a:off x="643847" y="2003309"/>
        <a:ext cx="2412169" cy="1447301"/>
      </dsp:txXfrm>
    </dsp:sp>
    <dsp:sp modelId="{E17D5987-A178-487F-8A22-0913DE4B7EE9}">
      <dsp:nvSpPr>
        <dsp:cNvPr id="0" name=""/>
        <dsp:cNvSpPr/>
      </dsp:nvSpPr>
      <dsp:spPr>
        <a:xfrm>
          <a:off x="1849932" y="3448810"/>
          <a:ext cx="2966968" cy="524198"/>
        </a:xfrm>
        <a:custGeom>
          <a:avLst/>
          <a:gdLst/>
          <a:ahLst/>
          <a:cxnLst/>
          <a:rect l="0" t="0" r="0" b="0"/>
          <a:pathLst>
            <a:path>
              <a:moveTo>
                <a:pt x="2966968" y="0"/>
              </a:moveTo>
              <a:lnTo>
                <a:pt x="2966968" y="279199"/>
              </a:lnTo>
              <a:lnTo>
                <a:pt x="0" y="279199"/>
              </a:lnTo>
              <a:lnTo>
                <a:pt x="0" y="524198"/>
              </a:lnTo>
            </a:path>
          </a:pathLst>
        </a:custGeom>
        <a:noFill/>
        <a:ln w="12700" cap="flat" cmpd="sng" algn="ctr">
          <a:solidFill>
            <a:schemeClr val="accent5">
              <a:hueOff val="-9114112"/>
              <a:satOff val="-620"/>
              <a:lumOff val="147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57956" y="3708136"/>
        <a:ext cx="150919" cy="5547"/>
      </dsp:txXfrm>
    </dsp:sp>
    <dsp:sp modelId="{43A74EC5-2244-471A-B438-DE54ADE43859}">
      <dsp:nvSpPr>
        <dsp:cNvPr id="0" name=""/>
        <dsp:cNvSpPr/>
      </dsp:nvSpPr>
      <dsp:spPr>
        <a:xfrm>
          <a:off x="3610815" y="2003309"/>
          <a:ext cx="2412169" cy="1447301"/>
        </a:xfrm>
        <a:prstGeom prst="rect">
          <a:avLst/>
        </a:prstGeom>
        <a:gradFill rotWithShape="0">
          <a:gsLst>
            <a:gs pos="0">
              <a:schemeClr val="accent5">
                <a:hueOff val="-7291290"/>
                <a:satOff val="-496"/>
                <a:lumOff val="1177"/>
                <a:alphaOff val="0"/>
                <a:satMod val="103000"/>
                <a:lumMod val="102000"/>
                <a:tint val="94000"/>
              </a:schemeClr>
            </a:gs>
            <a:gs pos="50000">
              <a:schemeClr val="accent5">
                <a:hueOff val="-7291290"/>
                <a:satOff val="-496"/>
                <a:lumOff val="1177"/>
                <a:alphaOff val="0"/>
                <a:satMod val="110000"/>
                <a:lumMod val="100000"/>
                <a:shade val="100000"/>
              </a:schemeClr>
            </a:gs>
            <a:gs pos="100000">
              <a:schemeClr val="accent5">
                <a:hueOff val="-7291290"/>
                <a:satOff val="-496"/>
                <a:lumOff val="117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Law and Guidance Regarding Disrepair</a:t>
          </a:r>
          <a:endParaRPr lang="en-US" sz="2100" kern="1200"/>
        </a:p>
      </dsp:txBody>
      <dsp:txXfrm>
        <a:off x="3610815" y="2003309"/>
        <a:ext cx="2412169" cy="1447301"/>
      </dsp:txXfrm>
    </dsp:sp>
    <dsp:sp modelId="{AA571A3E-0DC9-4577-8339-25C072167D4D}">
      <dsp:nvSpPr>
        <dsp:cNvPr id="0" name=""/>
        <dsp:cNvSpPr/>
      </dsp:nvSpPr>
      <dsp:spPr>
        <a:xfrm>
          <a:off x="3054217" y="4683340"/>
          <a:ext cx="524198" cy="91440"/>
        </a:xfrm>
        <a:custGeom>
          <a:avLst/>
          <a:gdLst/>
          <a:ahLst/>
          <a:cxnLst/>
          <a:rect l="0" t="0" r="0" b="0"/>
          <a:pathLst>
            <a:path>
              <a:moveTo>
                <a:pt x="0" y="45720"/>
              </a:moveTo>
              <a:lnTo>
                <a:pt x="524198" y="45720"/>
              </a:lnTo>
            </a:path>
          </a:pathLst>
        </a:custGeom>
        <a:noFill/>
        <a:ln w="12700" cap="flat" cmpd="sng" algn="ctr">
          <a:solidFill>
            <a:schemeClr val="accent5">
              <a:hueOff val="-12152150"/>
              <a:satOff val="-826"/>
              <a:lumOff val="1961"/>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02446" y="4726286"/>
        <a:ext cx="27739" cy="5547"/>
      </dsp:txXfrm>
    </dsp:sp>
    <dsp:sp modelId="{6EB7677B-D7E0-41CE-82D3-686838BD9002}">
      <dsp:nvSpPr>
        <dsp:cNvPr id="0" name=""/>
        <dsp:cNvSpPr/>
      </dsp:nvSpPr>
      <dsp:spPr>
        <a:xfrm>
          <a:off x="643847" y="4005409"/>
          <a:ext cx="2412169" cy="1447301"/>
        </a:xfrm>
        <a:prstGeom prst="rect">
          <a:avLst/>
        </a:prstGeom>
        <a:gradFill rotWithShape="0">
          <a:gsLst>
            <a:gs pos="0">
              <a:schemeClr val="accent5">
                <a:hueOff val="-9721720"/>
                <a:satOff val="-661"/>
                <a:lumOff val="1569"/>
                <a:alphaOff val="0"/>
                <a:satMod val="103000"/>
                <a:lumMod val="102000"/>
                <a:tint val="94000"/>
              </a:schemeClr>
            </a:gs>
            <a:gs pos="50000">
              <a:schemeClr val="accent5">
                <a:hueOff val="-9721720"/>
                <a:satOff val="-661"/>
                <a:lumOff val="1569"/>
                <a:alphaOff val="0"/>
                <a:satMod val="110000"/>
                <a:lumMod val="100000"/>
                <a:shade val="100000"/>
              </a:schemeClr>
            </a:gs>
            <a:gs pos="100000">
              <a:schemeClr val="accent5">
                <a:hueOff val="-9721720"/>
                <a:satOff val="-661"/>
                <a:lumOff val="156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Local Authority's Legal Obligations</a:t>
          </a:r>
          <a:endParaRPr lang="en-US" sz="2100" kern="1200"/>
        </a:p>
      </dsp:txBody>
      <dsp:txXfrm>
        <a:off x="643847" y="4005409"/>
        <a:ext cx="2412169" cy="1447301"/>
      </dsp:txXfrm>
    </dsp:sp>
    <dsp:sp modelId="{84946C97-B39C-4CB8-9476-2411CC3188AF}">
      <dsp:nvSpPr>
        <dsp:cNvPr id="0" name=""/>
        <dsp:cNvSpPr/>
      </dsp:nvSpPr>
      <dsp:spPr>
        <a:xfrm>
          <a:off x="3610815" y="4005409"/>
          <a:ext cx="2412169" cy="1447301"/>
        </a:xfrm>
        <a:prstGeom prst="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98" tIns="124070" rIns="118198" bIns="124070" numCol="1" spcCol="1270" anchor="ctr" anchorCtr="0">
          <a:noAutofit/>
        </a:bodyPr>
        <a:lstStyle/>
        <a:p>
          <a:pPr marL="0" lvl="0" indent="0" algn="ctr" defTabSz="933450">
            <a:lnSpc>
              <a:spcPct val="90000"/>
            </a:lnSpc>
            <a:spcBef>
              <a:spcPct val="0"/>
            </a:spcBef>
            <a:spcAft>
              <a:spcPct val="35000"/>
            </a:spcAft>
            <a:buNone/>
          </a:pPr>
          <a:r>
            <a:rPr lang="en-GB" sz="2100" kern="1200"/>
            <a:t>Pathways</a:t>
          </a:r>
          <a:endParaRPr lang="en-US" sz="2100" kern="1200"/>
        </a:p>
      </dsp:txBody>
      <dsp:txXfrm>
        <a:off x="3610815" y="4005409"/>
        <a:ext cx="2412169" cy="14473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13714-3067-4D55-94F1-60207630FED6}">
      <dsp:nvSpPr>
        <dsp:cNvPr id="0" name=""/>
        <dsp:cNvSpPr/>
      </dsp:nvSpPr>
      <dsp:spPr>
        <a:xfrm>
          <a:off x="438504" y="867343"/>
          <a:ext cx="715078" cy="715078"/>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3F0E4F-E2A5-477A-918A-F22DDC9F1136}">
      <dsp:nvSpPr>
        <dsp:cNvPr id="0" name=""/>
        <dsp:cNvSpPr/>
      </dsp:nvSpPr>
      <dsp:spPr>
        <a:xfrm>
          <a:off x="1512"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endParaRPr lang="en-US" sz="1100" kern="1200"/>
        </a:p>
      </dsp:txBody>
      <dsp:txXfrm>
        <a:off x="1512" y="1951170"/>
        <a:ext cx="1589062" cy="1374290"/>
      </dsp:txXfrm>
    </dsp:sp>
    <dsp:sp modelId="{A224B9B4-9F5C-41CE-829D-2180F6E42F84}">
      <dsp:nvSpPr>
        <dsp:cNvPr id="0" name=""/>
        <dsp:cNvSpPr/>
      </dsp:nvSpPr>
      <dsp:spPr>
        <a:xfrm>
          <a:off x="2305652" y="867343"/>
          <a:ext cx="715078" cy="7150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5FC570-F9D4-43DE-9E5A-7BCC8E5606AB}">
      <dsp:nvSpPr>
        <dsp:cNvPr id="0" name=""/>
        <dsp:cNvSpPr/>
      </dsp:nvSpPr>
      <dsp:spPr>
        <a:xfrm>
          <a:off x="1868660"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a:t>Since LASPO 2012 a tenant can only get legal aid for a disrepair case in limited circumstances and once the works are done there is no legal aid for the compensation claim. </a:t>
          </a:r>
          <a:endParaRPr lang="en-US" sz="1100" kern="1200"/>
        </a:p>
      </dsp:txBody>
      <dsp:txXfrm>
        <a:off x="1868660" y="1951170"/>
        <a:ext cx="1589062" cy="1374290"/>
      </dsp:txXfrm>
    </dsp:sp>
    <dsp:sp modelId="{42675C35-11D0-4CEA-BD2F-B6593F278FF9}">
      <dsp:nvSpPr>
        <dsp:cNvPr id="0" name=""/>
        <dsp:cNvSpPr/>
      </dsp:nvSpPr>
      <dsp:spPr>
        <a:xfrm>
          <a:off x="4172801" y="867343"/>
          <a:ext cx="715078" cy="7150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15BFDC-7C0E-4A5C-BFBE-0789935D2209}">
      <dsp:nvSpPr>
        <dsp:cNvPr id="0" name=""/>
        <dsp:cNvSpPr/>
      </dsp:nvSpPr>
      <dsp:spPr>
        <a:xfrm>
          <a:off x="3735809"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Some firms take instruction of disrepair under a Conditional Fee Agreement, in a limited circumstance. However, a large group of vulnerable clients are left without support, legal advice and representation. </a:t>
          </a:r>
          <a:endParaRPr lang="en-US" sz="1100" kern="1200" dirty="0"/>
        </a:p>
      </dsp:txBody>
      <dsp:txXfrm>
        <a:off x="3735809" y="1951170"/>
        <a:ext cx="1589062" cy="1374290"/>
      </dsp:txXfrm>
    </dsp:sp>
    <dsp:sp modelId="{62D5B29E-F7CE-455F-9799-71FFB4596676}">
      <dsp:nvSpPr>
        <dsp:cNvPr id="0" name=""/>
        <dsp:cNvSpPr/>
      </dsp:nvSpPr>
      <dsp:spPr>
        <a:xfrm>
          <a:off x="6039949" y="867343"/>
          <a:ext cx="715078" cy="7150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A4C384-104E-439D-A567-C1FE6901C872}">
      <dsp:nvSpPr>
        <dsp:cNvPr id="0" name=""/>
        <dsp:cNvSpPr/>
      </dsp:nvSpPr>
      <dsp:spPr>
        <a:xfrm>
          <a:off x="5602957"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The project will primarily focus on gathering evidence to make a case for Exceptional Legal Aid Funding to issue a claim. </a:t>
          </a:r>
          <a:endParaRPr lang="en-US" sz="1100" kern="1200" dirty="0"/>
        </a:p>
      </dsp:txBody>
      <dsp:txXfrm>
        <a:off x="5602957" y="1951170"/>
        <a:ext cx="1589062" cy="1374290"/>
      </dsp:txXfrm>
    </dsp:sp>
    <dsp:sp modelId="{C3FE4A61-DB30-4FD2-B796-3B2E47F5667E}">
      <dsp:nvSpPr>
        <dsp:cNvPr id="0" name=""/>
        <dsp:cNvSpPr/>
      </dsp:nvSpPr>
      <dsp:spPr>
        <a:xfrm>
          <a:off x="7907098" y="867343"/>
          <a:ext cx="715078" cy="71507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DDCB73-AD18-4748-83AF-FF9A3F62E03D}">
      <dsp:nvSpPr>
        <dsp:cNvPr id="0" name=""/>
        <dsp:cNvSpPr/>
      </dsp:nvSpPr>
      <dsp:spPr>
        <a:xfrm>
          <a:off x="7470105"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kern="1200" dirty="0"/>
            <a:t>Additionally, the project will robustly pursue the local </a:t>
          </a:r>
          <a:r>
            <a:rPr lang="en-GB" sz="1100" kern="1200" dirty="0" err="1"/>
            <a:t>authorites</a:t>
          </a:r>
          <a:r>
            <a:rPr lang="en-GB" sz="1100" kern="1200" dirty="0"/>
            <a:t> to meets its obligation under the Housing Act 2004. </a:t>
          </a:r>
          <a:endParaRPr lang="en-US" sz="1100" kern="1200" dirty="0"/>
        </a:p>
      </dsp:txBody>
      <dsp:txXfrm>
        <a:off x="7470105" y="1951170"/>
        <a:ext cx="1589062" cy="1374290"/>
      </dsp:txXfrm>
    </dsp:sp>
    <dsp:sp modelId="{83C173F8-15F9-4074-898F-F72EE55B1E68}">
      <dsp:nvSpPr>
        <dsp:cNvPr id="0" name=""/>
        <dsp:cNvSpPr/>
      </dsp:nvSpPr>
      <dsp:spPr>
        <a:xfrm>
          <a:off x="9774246" y="867343"/>
          <a:ext cx="715078" cy="7150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85FBF0-378D-46AE-9AF1-5B12BD761CC1}">
      <dsp:nvSpPr>
        <dsp:cNvPr id="0" name=""/>
        <dsp:cNvSpPr/>
      </dsp:nvSpPr>
      <dsp:spPr>
        <a:xfrm>
          <a:off x="9337254" y="1951170"/>
          <a:ext cx="1589062" cy="1374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endParaRPr lang="en-GB" sz="1100" kern="1200"/>
        </a:p>
      </dsp:txBody>
      <dsp:txXfrm>
        <a:off x="9337254" y="1951170"/>
        <a:ext cx="1589062" cy="13742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C2768-36AA-4ECB-9C92-CBAFB4412E41}">
      <dsp:nvSpPr>
        <dsp:cNvPr id="0" name=""/>
        <dsp:cNvSpPr/>
      </dsp:nvSpPr>
      <dsp:spPr>
        <a:xfrm>
          <a:off x="0" y="10399"/>
          <a:ext cx="6666833" cy="6388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Repair obligations under tenancy agreement</a:t>
          </a:r>
          <a:endParaRPr lang="en-US" sz="1600" kern="1200"/>
        </a:p>
      </dsp:txBody>
      <dsp:txXfrm>
        <a:off x="31185" y="41584"/>
        <a:ext cx="6604463" cy="576450"/>
      </dsp:txXfrm>
    </dsp:sp>
    <dsp:sp modelId="{0963DE76-E645-4BA6-8ADF-3B1F1E70850B}">
      <dsp:nvSpPr>
        <dsp:cNvPr id="0" name=""/>
        <dsp:cNvSpPr/>
      </dsp:nvSpPr>
      <dsp:spPr>
        <a:xfrm>
          <a:off x="0" y="695299"/>
          <a:ext cx="6666833" cy="638820"/>
        </a:xfrm>
        <a:prstGeom prst="roundRect">
          <a:avLst/>
        </a:prstGeom>
        <a:gradFill rotWithShape="0">
          <a:gsLst>
            <a:gs pos="0">
              <a:schemeClr val="accent5">
                <a:hueOff val="-1736021"/>
                <a:satOff val="-118"/>
                <a:lumOff val="280"/>
                <a:alphaOff val="0"/>
                <a:satMod val="103000"/>
                <a:lumMod val="102000"/>
                <a:tint val="94000"/>
              </a:schemeClr>
            </a:gs>
            <a:gs pos="50000">
              <a:schemeClr val="accent5">
                <a:hueOff val="-1736021"/>
                <a:satOff val="-118"/>
                <a:lumOff val="280"/>
                <a:alphaOff val="0"/>
                <a:satMod val="110000"/>
                <a:lumMod val="100000"/>
                <a:shade val="100000"/>
              </a:schemeClr>
            </a:gs>
            <a:gs pos="100000">
              <a:schemeClr val="accent5">
                <a:hueOff val="-1736021"/>
                <a:satOff val="-118"/>
                <a:lumOff val="28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Housing  Association / Local Authority’s repair policy </a:t>
          </a:r>
          <a:endParaRPr lang="en-US" sz="1600" kern="1200"/>
        </a:p>
      </dsp:txBody>
      <dsp:txXfrm>
        <a:off x="31185" y="726484"/>
        <a:ext cx="6604463" cy="576450"/>
      </dsp:txXfrm>
    </dsp:sp>
    <dsp:sp modelId="{7FCB2BD3-AC81-4D3F-B1B7-F3FE8C60FDDF}">
      <dsp:nvSpPr>
        <dsp:cNvPr id="0" name=""/>
        <dsp:cNvSpPr/>
      </dsp:nvSpPr>
      <dsp:spPr>
        <a:xfrm>
          <a:off x="0" y="1380199"/>
          <a:ext cx="6666833" cy="638820"/>
        </a:xfrm>
        <a:prstGeom prst="roundRect">
          <a:avLst/>
        </a:prstGeom>
        <a:gradFill rotWithShape="0">
          <a:gsLst>
            <a:gs pos="0">
              <a:schemeClr val="accent5">
                <a:hueOff val="-3472043"/>
                <a:satOff val="-236"/>
                <a:lumOff val="560"/>
                <a:alphaOff val="0"/>
                <a:satMod val="103000"/>
                <a:lumMod val="102000"/>
                <a:tint val="94000"/>
              </a:schemeClr>
            </a:gs>
            <a:gs pos="50000">
              <a:schemeClr val="accent5">
                <a:hueOff val="-3472043"/>
                <a:satOff val="-236"/>
                <a:lumOff val="560"/>
                <a:alphaOff val="0"/>
                <a:satMod val="110000"/>
                <a:lumMod val="100000"/>
                <a:shade val="100000"/>
              </a:schemeClr>
            </a:gs>
            <a:gs pos="100000">
              <a:schemeClr val="accent5">
                <a:hueOff val="-3472043"/>
                <a:satOff val="-236"/>
                <a:lumOff val="56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The date when the disrepair was first brought to landlord’s attention.  Emails, phone calls</a:t>
          </a:r>
          <a:endParaRPr lang="en-US" sz="1600" kern="1200"/>
        </a:p>
      </dsp:txBody>
      <dsp:txXfrm>
        <a:off x="31185" y="1411384"/>
        <a:ext cx="6604463" cy="576450"/>
      </dsp:txXfrm>
    </dsp:sp>
    <dsp:sp modelId="{76F1C496-A7F0-4C14-A340-8DFE1F721DF3}">
      <dsp:nvSpPr>
        <dsp:cNvPr id="0" name=""/>
        <dsp:cNvSpPr/>
      </dsp:nvSpPr>
      <dsp:spPr>
        <a:xfrm>
          <a:off x="0" y="2065099"/>
          <a:ext cx="6666833" cy="638820"/>
        </a:xfrm>
        <a:prstGeom prst="roundRect">
          <a:avLst/>
        </a:prstGeom>
        <a:gradFill rotWithShape="0">
          <a:gsLst>
            <a:gs pos="0">
              <a:schemeClr val="accent5">
                <a:hueOff val="-5208064"/>
                <a:satOff val="-354"/>
                <a:lumOff val="840"/>
                <a:alphaOff val="0"/>
                <a:satMod val="103000"/>
                <a:lumMod val="102000"/>
                <a:tint val="94000"/>
              </a:schemeClr>
            </a:gs>
            <a:gs pos="50000">
              <a:schemeClr val="accent5">
                <a:hueOff val="-5208064"/>
                <a:satOff val="-354"/>
                <a:lumOff val="840"/>
                <a:alphaOff val="0"/>
                <a:satMod val="110000"/>
                <a:lumMod val="100000"/>
                <a:shade val="100000"/>
              </a:schemeClr>
            </a:gs>
            <a:gs pos="100000">
              <a:schemeClr val="accent5">
                <a:hueOff val="-5208064"/>
                <a:satOff val="-354"/>
                <a:lumOff val="84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Repair log</a:t>
          </a:r>
          <a:endParaRPr lang="en-US" sz="1600" kern="1200"/>
        </a:p>
      </dsp:txBody>
      <dsp:txXfrm>
        <a:off x="31185" y="2096284"/>
        <a:ext cx="6604463" cy="576450"/>
      </dsp:txXfrm>
    </dsp:sp>
    <dsp:sp modelId="{C2AEBB6F-2B80-44AF-AA47-C4E3DA935071}">
      <dsp:nvSpPr>
        <dsp:cNvPr id="0" name=""/>
        <dsp:cNvSpPr/>
      </dsp:nvSpPr>
      <dsp:spPr>
        <a:xfrm>
          <a:off x="0" y="2750000"/>
          <a:ext cx="6666833" cy="638820"/>
        </a:xfrm>
        <a:prstGeom prst="roundRect">
          <a:avLst/>
        </a:prstGeom>
        <a:gradFill rotWithShape="0">
          <a:gsLst>
            <a:gs pos="0">
              <a:schemeClr val="accent5">
                <a:hueOff val="-6944086"/>
                <a:satOff val="-472"/>
                <a:lumOff val="1121"/>
                <a:alphaOff val="0"/>
                <a:satMod val="103000"/>
                <a:lumMod val="102000"/>
                <a:tint val="94000"/>
              </a:schemeClr>
            </a:gs>
            <a:gs pos="50000">
              <a:schemeClr val="accent5">
                <a:hueOff val="-6944086"/>
                <a:satOff val="-472"/>
                <a:lumOff val="1121"/>
                <a:alphaOff val="0"/>
                <a:satMod val="110000"/>
                <a:lumMod val="100000"/>
                <a:shade val="100000"/>
              </a:schemeClr>
            </a:gs>
            <a:gs pos="100000">
              <a:schemeClr val="accent5">
                <a:hueOff val="-6944086"/>
                <a:satOff val="-472"/>
                <a:lumOff val="112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The extent of disrepair,  Impact on family members inconvenience etc</a:t>
          </a:r>
          <a:endParaRPr lang="en-US" sz="1600" kern="1200"/>
        </a:p>
      </dsp:txBody>
      <dsp:txXfrm>
        <a:off x="31185" y="2781185"/>
        <a:ext cx="6604463" cy="576450"/>
      </dsp:txXfrm>
    </dsp:sp>
    <dsp:sp modelId="{AB7C102B-B576-4421-BDC8-0E3FCB0FF3F3}">
      <dsp:nvSpPr>
        <dsp:cNvPr id="0" name=""/>
        <dsp:cNvSpPr/>
      </dsp:nvSpPr>
      <dsp:spPr>
        <a:xfrm>
          <a:off x="0" y="3434900"/>
          <a:ext cx="6666833" cy="638820"/>
        </a:xfrm>
        <a:prstGeom prst="roundRect">
          <a:avLst/>
        </a:prstGeom>
        <a:gradFill rotWithShape="0">
          <a:gsLst>
            <a:gs pos="0">
              <a:schemeClr val="accent5">
                <a:hueOff val="-8680107"/>
                <a:satOff val="-590"/>
                <a:lumOff val="1401"/>
                <a:alphaOff val="0"/>
                <a:satMod val="103000"/>
                <a:lumMod val="102000"/>
                <a:tint val="94000"/>
              </a:schemeClr>
            </a:gs>
            <a:gs pos="50000">
              <a:schemeClr val="accent5">
                <a:hueOff val="-8680107"/>
                <a:satOff val="-590"/>
                <a:lumOff val="1401"/>
                <a:alphaOff val="0"/>
                <a:satMod val="110000"/>
                <a:lumMod val="100000"/>
                <a:shade val="100000"/>
              </a:schemeClr>
            </a:gs>
            <a:gs pos="100000">
              <a:schemeClr val="accent5">
                <a:hueOff val="-8680107"/>
                <a:satOff val="-590"/>
                <a:lumOff val="140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Any special damages?</a:t>
          </a:r>
          <a:endParaRPr lang="en-US" sz="1600" kern="1200"/>
        </a:p>
      </dsp:txBody>
      <dsp:txXfrm>
        <a:off x="31185" y="3466085"/>
        <a:ext cx="6604463" cy="576450"/>
      </dsp:txXfrm>
    </dsp:sp>
    <dsp:sp modelId="{256EA332-29C0-4E0C-B965-17F0827917CC}">
      <dsp:nvSpPr>
        <dsp:cNvPr id="0" name=""/>
        <dsp:cNvSpPr/>
      </dsp:nvSpPr>
      <dsp:spPr>
        <a:xfrm>
          <a:off x="0" y="4119800"/>
          <a:ext cx="6666833" cy="638820"/>
        </a:xfrm>
        <a:prstGeom prst="roundRect">
          <a:avLst/>
        </a:prstGeom>
        <a:gradFill rotWithShape="0">
          <a:gsLst>
            <a:gs pos="0">
              <a:schemeClr val="accent5">
                <a:hueOff val="-10416129"/>
                <a:satOff val="-708"/>
                <a:lumOff val="1681"/>
                <a:alphaOff val="0"/>
                <a:satMod val="103000"/>
                <a:lumMod val="102000"/>
                <a:tint val="94000"/>
              </a:schemeClr>
            </a:gs>
            <a:gs pos="50000">
              <a:schemeClr val="accent5">
                <a:hueOff val="-10416129"/>
                <a:satOff val="-708"/>
                <a:lumOff val="1681"/>
                <a:alphaOff val="0"/>
                <a:satMod val="110000"/>
                <a:lumMod val="100000"/>
                <a:shade val="100000"/>
              </a:schemeClr>
            </a:gs>
            <a:gs pos="100000">
              <a:schemeClr val="accent5">
                <a:hueOff val="-10416129"/>
                <a:satOff val="-708"/>
                <a:lumOff val="168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Any compensation paid in the past? </a:t>
          </a:r>
          <a:endParaRPr lang="en-US" sz="1600" kern="1200"/>
        </a:p>
      </dsp:txBody>
      <dsp:txXfrm>
        <a:off x="31185" y="4150985"/>
        <a:ext cx="6604463" cy="576450"/>
      </dsp:txXfrm>
    </dsp:sp>
    <dsp:sp modelId="{17245EC6-72C7-4FEA-B7E5-A0BE40633BF8}">
      <dsp:nvSpPr>
        <dsp:cNvPr id="0" name=""/>
        <dsp:cNvSpPr/>
      </dsp:nvSpPr>
      <dsp:spPr>
        <a:xfrm>
          <a:off x="0" y="4804700"/>
          <a:ext cx="6666833" cy="638820"/>
        </a:xfrm>
        <a:prstGeom prst="roundRect">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Any rent arrears? </a:t>
          </a:r>
          <a:endParaRPr lang="en-US" sz="1600" kern="1200"/>
        </a:p>
      </dsp:txBody>
      <dsp:txXfrm>
        <a:off x="31185" y="4835885"/>
        <a:ext cx="6604463" cy="576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02C684-18FD-4475-83AD-2E5B8B89FB0E}">
      <dsp:nvSpPr>
        <dsp:cNvPr id="0" name=""/>
        <dsp:cNvSpPr/>
      </dsp:nvSpPr>
      <dsp:spPr>
        <a:xfrm>
          <a:off x="0" y="674716"/>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a:t>Arises through:</a:t>
          </a:r>
          <a:endParaRPr lang="en-US" sz="1400" b="1" kern="1200" dirty="0"/>
        </a:p>
        <a:p>
          <a:pPr marL="114300" lvl="1" indent="-114300" algn="l" defTabSz="622300">
            <a:lnSpc>
              <a:spcPct val="90000"/>
            </a:lnSpc>
            <a:spcBef>
              <a:spcPct val="0"/>
            </a:spcBef>
            <a:spcAft>
              <a:spcPct val="15000"/>
            </a:spcAft>
            <a:buChar char="•"/>
          </a:pPr>
          <a:r>
            <a:rPr lang="en-US" sz="1400" b="1" kern="1200"/>
            <a:t>Express term in the tenancy agreement</a:t>
          </a:r>
          <a:endParaRPr lang="en-US" sz="1400" b="1" kern="1200" dirty="0"/>
        </a:p>
        <a:p>
          <a:pPr marL="114300" lvl="1" indent="-114300" algn="l" defTabSz="622300">
            <a:lnSpc>
              <a:spcPct val="90000"/>
            </a:lnSpc>
            <a:spcBef>
              <a:spcPct val="0"/>
            </a:spcBef>
            <a:spcAft>
              <a:spcPct val="15000"/>
            </a:spcAft>
            <a:buChar char="•"/>
          </a:pPr>
          <a:r>
            <a:rPr lang="en-US" sz="1400" b="1" kern="1200"/>
            <a:t>Implied term </a:t>
          </a:r>
          <a:r>
            <a:rPr lang="en-GB" sz="1400" b="1" kern="1200"/>
            <a:t>under Section 11(1), Landlord and Tenant Act 1985 </a:t>
          </a:r>
          <a:endParaRPr lang="en-US" sz="1400" b="1" kern="1200" dirty="0"/>
        </a:p>
        <a:p>
          <a:pPr marL="114300" lvl="1" indent="-114300" algn="l" defTabSz="622300">
            <a:lnSpc>
              <a:spcPct val="90000"/>
            </a:lnSpc>
            <a:spcBef>
              <a:spcPct val="0"/>
            </a:spcBef>
            <a:spcAft>
              <a:spcPct val="15000"/>
            </a:spcAft>
            <a:buChar char="•"/>
          </a:pPr>
          <a:r>
            <a:rPr lang="en-US" sz="1400" b="1" kern="1200"/>
            <a:t>Common law repair responsibilities</a:t>
          </a:r>
          <a:endParaRPr lang="en-US" sz="1400" b="1" kern="1200" dirty="0"/>
        </a:p>
      </dsp:txBody>
      <dsp:txXfrm>
        <a:off x="0" y="674716"/>
        <a:ext cx="2201197" cy="1320718"/>
      </dsp:txXfrm>
    </dsp:sp>
    <dsp:sp modelId="{75770975-5304-4CC5-A029-D59A24D329C3}">
      <dsp:nvSpPr>
        <dsp:cNvPr id="0" name=""/>
        <dsp:cNvSpPr/>
      </dsp:nvSpPr>
      <dsp:spPr>
        <a:xfrm>
          <a:off x="2421317" y="674716"/>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Legal question but expect need to explain the defect</a:t>
          </a:r>
          <a:endParaRPr lang="en-US" sz="1200" kern="1200" dirty="0"/>
        </a:p>
      </dsp:txBody>
      <dsp:txXfrm>
        <a:off x="2421317" y="674716"/>
        <a:ext cx="2201197" cy="1320718"/>
      </dsp:txXfrm>
    </dsp:sp>
    <dsp:sp modelId="{B7F13331-95E8-49DF-8485-164D4359EA3B}">
      <dsp:nvSpPr>
        <dsp:cNvPr id="0" name=""/>
        <dsp:cNvSpPr/>
      </dsp:nvSpPr>
      <dsp:spPr>
        <a:xfrm>
          <a:off x="4842635" y="674716"/>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Is it otherwise caught by section 9A – fitness for human habitation claims </a:t>
          </a:r>
          <a:endParaRPr lang="en-US" sz="1200" b="1" kern="1200" dirty="0"/>
        </a:p>
      </dsp:txBody>
      <dsp:txXfrm>
        <a:off x="4842635" y="674716"/>
        <a:ext cx="2201197" cy="1320718"/>
      </dsp:txXfrm>
    </dsp:sp>
    <dsp:sp modelId="{4B04373A-2A9E-4C2B-915E-90634B7833A9}">
      <dsp:nvSpPr>
        <dsp:cNvPr id="0" name=""/>
        <dsp:cNvSpPr/>
      </dsp:nvSpPr>
      <dsp:spPr>
        <a:xfrm>
          <a:off x="0" y="2215554"/>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Don’t forget about the Defective Premises Act 1972 and the implied terms of the covenant of quiet enjoyment</a:t>
          </a:r>
          <a:endParaRPr lang="en-US" sz="1200" b="1" kern="1200" dirty="0"/>
        </a:p>
      </dsp:txBody>
      <dsp:txXfrm>
        <a:off x="0" y="2215554"/>
        <a:ext cx="2201197" cy="1320718"/>
      </dsp:txXfrm>
    </dsp:sp>
    <dsp:sp modelId="{32FE7947-C70C-4A9A-AB71-6A4D58BAC7D3}">
      <dsp:nvSpPr>
        <dsp:cNvPr id="0" name=""/>
        <dsp:cNvSpPr/>
      </dsp:nvSpPr>
      <dsp:spPr>
        <a:xfrm>
          <a:off x="2421317" y="2215554"/>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Obligations regarding the fitness of their housing - particularly under the </a:t>
          </a:r>
          <a:r>
            <a:rPr lang="en-GB" sz="1200" b="1" kern="1200" dirty="0">
              <a:hlinkClick xmlns:r="http://schemas.openxmlformats.org/officeDocument/2006/relationships" r:id="rId1">
                <a:extLst>
                  <a:ext uri="{A12FA001-AC4F-418D-AE19-62706E023703}">
                    <ahyp:hlinkClr xmlns:ahyp="http://schemas.microsoft.com/office/drawing/2018/hyperlinkcolor" val="tx"/>
                  </a:ext>
                </a:extLst>
              </a:hlinkClick>
            </a:rPr>
            <a:t>Housing Act 2004</a:t>
          </a:r>
          <a:r>
            <a:rPr lang="en-GB" sz="1200" b="1" kern="1200" dirty="0"/>
            <a:t> (</a:t>
          </a:r>
          <a:r>
            <a:rPr lang="en-GB" sz="1200" b="1" kern="1200" dirty="0">
              <a:hlinkClick xmlns:r="http://schemas.openxmlformats.org/officeDocument/2006/relationships" r:id="rId2">
                <a:extLst>
                  <a:ext uri="{A12FA001-AC4F-418D-AE19-62706E023703}">
                    <ahyp:hlinkClr xmlns:ahyp="http://schemas.microsoft.com/office/drawing/2018/hyperlinkcolor" val="tx"/>
                  </a:ext>
                </a:extLst>
              </a:hlinkClick>
            </a:rPr>
            <a:t>HA 2004</a:t>
          </a:r>
          <a:r>
            <a:rPr lang="en-GB" sz="1200" b="1" kern="1200" dirty="0"/>
            <a:t>). These obligations are triggered by inspection and notice from the local authority. </a:t>
          </a:r>
          <a:endParaRPr lang="en-US" sz="1200" b="1" kern="1200" dirty="0"/>
        </a:p>
      </dsp:txBody>
      <dsp:txXfrm>
        <a:off x="2421317" y="2215554"/>
        <a:ext cx="2201197" cy="1320718"/>
      </dsp:txXfrm>
    </dsp:sp>
    <dsp:sp modelId="{B3835404-C27B-41B2-B203-D6DF66DF04D5}">
      <dsp:nvSpPr>
        <dsp:cNvPr id="0" name=""/>
        <dsp:cNvSpPr/>
      </dsp:nvSpPr>
      <dsp:spPr>
        <a:xfrm>
          <a:off x="4842635" y="2215554"/>
          <a:ext cx="2201197" cy="1320718"/>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t>Obligations exist under </a:t>
          </a:r>
          <a:r>
            <a:rPr lang="en-GB" sz="1200" b="1" kern="1200" dirty="0">
              <a:hlinkClick xmlns:r="http://schemas.openxmlformats.org/officeDocument/2006/relationships" r:id="rId3"/>
            </a:rPr>
            <a:t>EPA 1990</a:t>
          </a:r>
          <a:r>
            <a:rPr lang="en-GB" sz="1200" b="1" kern="1200" dirty="0"/>
            <a:t> and the tenant can bring a private prosecution.</a:t>
          </a:r>
          <a:endParaRPr lang="en-US" sz="1200" b="1" kern="1200" dirty="0"/>
        </a:p>
      </dsp:txBody>
      <dsp:txXfrm>
        <a:off x="4842635" y="2215554"/>
        <a:ext cx="2201197" cy="13207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2A39D6-37DE-4963-8815-52C306DFC33C}">
      <dsp:nvSpPr>
        <dsp:cNvPr id="0" name=""/>
        <dsp:cNvSpPr/>
      </dsp:nvSpPr>
      <dsp:spPr>
        <a:xfrm>
          <a:off x="12245" y="0"/>
          <a:ext cx="1139154" cy="9691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8E3F02-0673-4039-A29F-1E735052D220}">
      <dsp:nvSpPr>
        <dsp:cNvPr id="0" name=""/>
        <dsp:cNvSpPr/>
      </dsp:nvSpPr>
      <dsp:spPr>
        <a:xfrm>
          <a:off x="12245" y="1122441"/>
          <a:ext cx="3254727" cy="11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b="1" u="sng" kern="1200"/>
            <a:t>Section 11(1), Landlord and Tenant Act 1985 </a:t>
          </a:r>
          <a:endParaRPr lang="en-US" sz="1400" kern="1200"/>
        </a:p>
      </dsp:txBody>
      <dsp:txXfrm>
        <a:off x="12245" y="1122441"/>
        <a:ext cx="3254727" cy="1186013"/>
      </dsp:txXfrm>
    </dsp:sp>
    <dsp:sp modelId="{EEE4D84E-527B-4B07-85C2-0EB4EBDA9A71}">
      <dsp:nvSpPr>
        <dsp:cNvPr id="0" name=""/>
        <dsp:cNvSpPr/>
      </dsp:nvSpPr>
      <dsp:spPr>
        <a:xfrm>
          <a:off x="12245" y="2379731"/>
          <a:ext cx="3254727" cy="1813073"/>
        </a:xfrm>
        <a:prstGeom prst="rect">
          <a:avLst/>
        </a:prstGeom>
        <a:noFill/>
        <a:ln>
          <a:noFill/>
        </a:ln>
        <a:effectLst/>
      </dsp:spPr>
      <dsp:style>
        <a:lnRef idx="0">
          <a:scrgbClr r="0" g="0" b="0"/>
        </a:lnRef>
        <a:fillRef idx="0">
          <a:scrgbClr r="0" g="0" b="0"/>
        </a:fillRef>
        <a:effectRef idx="0">
          <a:scrgbClr r="0" g="0" b="0"/>
        </a:effectRef>
        <a:fontRef idx="minor"/>
      </dsp:style>
    </dsp:sp>
    <dsp:sp modelId="{01AD7C8E-BB05-43C1-839C-83ABA23AF11F}">
      <dsp:nvSpPr>
        <dsp:cNvPr id="0" name=""/>
        <dsp:cNvSpPr/>
      </dsp:nvSpPr>
      <dsp:spPr>
        <a:xfrm>
          <a:off x="3836550" y="0"/>
          <a:ext cx="1139154" cy="9691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420830-B0C9-481E-A6C0-55732F7A1871}">
      <dsp:nvSpPr>
        <dsp:cNvPr id="0" name=""/>
        <dsp:cNvSpPr/>
      </dsp:nvSpPr>
      <dsp:spPr>
        <a:xfrm>
          <a:off x="3836550" y="1122441"/>
          <a:ext cx="3254727" cy="11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In a lease to which this section applies there is implied a covenant by the landlord</a:t>
          </a:r>
        </a:p>
      </dsp:txBody>
      <dsp:txXfrm>
        <a:off x="3836550" y="1122441"/>
        <a:ext cx="3254727" cy="1186013"/>
      </dsp:txXfrm>
    </dsp:sp>
    <dsp:sp modelId="{489B17EB-CDD7-4CFF-A74F-3274B542FD33}">
      <dsp:nvSpPr>
        <dsp:cNvPr id="0" name=""/>
        <dsp:cNvSpPr/>
      </dsp:nvSpPr>
      <dsp:spPr>
        <a:xfrm>
          <a:off x="3824573" y="1782831"/>
          <a:ext cx="3254727" cy="1813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kern="1200" dirty="0"/>
            <a:t>(a) to keep in repair </a:t>
          </a:r>
          <a:r>
            <a:rPr lang="en-US" sz="1100" b="1" kern="1200" dirty="0"/>
            <a:t>the structure and exterior of the dwelling-house (including drains, gutters and external pipes)</a:t>
          </a:r>
          <a:r>
            <a:rPr lang="en-US" sz="1100" kern="1200" dirty="0"/>
            <a:t>, </a:t>
          </a:r>
        </a:p>
        <a:p>
          <a:pPr marL="0" lvl="0" indent="0" algn="l" defTabSz="488950">
            <a:lnSpc>
              <a:spcPct val="90000"/>
            </a:lnSpc>
            <a:spcBef>
              <a:spcPct val="0"/>
            </a:spcBef>
            <a:spcAft>
              <a:spcPct val="35000"/>
            </a:spcAft>
            <a:buNone/>
          </a:pPr>
          <a:r>
            <a:rPr lang="en-US" sz="1100" kern="1200"/>
            <a:t>(b) to keep in repair and proper working order the </a:t>
          </a:r>
          <a:r>
            <a:rPr lang="en-US" sz="1100" b="1" kern="1200"/>
            <a:t>installations in the dwelling-house for the supply of water, gas and electricity and for sanitation </a:t>
          </a:r>
          <a:r>
            <a:rPr lang="en-US" sz="1100" kern="1200"/>
            <a:t>(including basins, sinks, baths and sanitary conveniences, but not other fixtures, fittings and appliances for making use of the supply of water, gas or electricity), and; </a:t>
          </a:r>
        </a:p>
        <a:p>
          <a:pPr marL="0" lvl="0" indent="0" algn="l" defTabSz="488950">
            <a:lnSpc>
              <a:spcPct val="90000"/>
            </a:lnSpc>
            <a:spcBef>
              <a:spcPct val="0"/>
            </a:spcBef>
            <a:spcAft>
              <a:spcPct val="35000"/>
            </a:spcAft>
            <a:buNone/>
          </a:pPr>
          <a:r>
            <a:rPr lang="en-US" sz="1100" kern="1200"/>
            <a:t>(c) to keep in repair and proper working order the installations in the dwelling-house for space </a:t>
          </a:r>
          <a:r>
            <a:rPr lang="en-US" sz="1100" b="1" kern="1200"/>
            <a:t>heating and heating water</a:t>
          </a:r>
          <a:r>
            <a:rPr lang="en-US" sz="1100" kern="1200"/>
            <a:t>.</a:t>
          </a:r>
        </a:p>
      </dsp:txBody>
      <dsp:txXfrm>
        <a:off x="3824573" y="1782831"/>
        <a:ext cx="3254727" cy="1813073"/>
      </dsp:txXfrm>
    </dsp:sp>
    <dsp:sp modelId="{23C3169A-F698-40CD-B446-C8D8C909A5B4}">
      <dsp:nvSpPr>
        <dsp:cNvPr id="0" name=""/>
        <dsp:cNvSpPr/>
      </dsp:nvSpPr>
      <dsp:spPr>
        <a:xfrm>
          <a:off x="7660855" y="0"/>
          <a:ext cx="1139154" cy="96919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06591F-C062-4CB4-AF77-BA069244207C}">
      <dsp:nvSpPr>
        <dsp:cNvPr id="0" name=""/>
        <dsp:cNvSpPr/>
      </dsp:nvSpPr>
      <dsp:spPr>
        <a:xfrm>
          <a:off x="7660855" y="1122441"/>
          <a:ext cx="3254727" cy="11860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The effect of s.11(1) LTA is clear. The landlord covenants to keep in repair the structure and exterior of the dwelling house and to keep in repair and proper working order in the dwelling-house the installations mentioned in s.11(1)(b) and (c).</a:t>
          </a:r>
        </a:p>
      </dsp:txBody>
      <dsp:txXfrm>
        <a:off x="7660855" y="1122441"/>
        <a:ext cx="3254727" cy="1186013"/>
      </dsp:txXfrm>
    </dsp:sp>
    <dsp:sp modelId="{BB85416C-BBD5-4F41-BB7D-BCF21E264E31}">
      <dsp:nvSpPr>
        <dsp:cNvPr id="0" name=""/>
        <dsp:cNvSpPr/>
      </dsp:nvSpPr>
      <dsp:spPr>
        <a:xfrm>
          <a:off x="7660855" y="2379731"/>
          <a:ext cx="3254727" cy="181307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3BA5C-DE53-48D6-845E-23E06AE08252}">
      <dsp:nvSpPr>
        <dsp:cNvPr id="0" name=""/>
        <dsp:cNvSpPr/>
      </dsp:nvSpPr>
      <dsp:spPr>
        <a:xfrm>
          <a:off x="1582" y="556747"/>
          <a:ext cx="1141382" cy="11413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9B4E42-8730-4EEB-B49F-01C9D8332701}">
      <dsp:nvSpPr>
        <dsp:cNvPr id="0" name=""/>
        <dsp:cNvSpPr/>
      </dsp:nvSpPr>
      <dsp:spPr>
        <a:xfrm>
          <a:off x="1582" y="1830540"/>
          <a:ext cx="3261093" cy="788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dirty="0"/>
            <a:t>The tenant is responsible for notifying the landlord that repairs are required. “Notice of repair”</a:t>
          </a:r>
          <a:endParaRPr lang="en-US" sz="1400" kern="1200" dirty="0"/>
        </a:p>
      </dsp:txBody>
      <dsp:txXfrm>
        <a:off x="1582" y="1830540"/>
        <a:ext cx="3261093" cy="788293"/>
      </dsp:txXfrm>
    </dsp:sp>
    <dsp:sp modelId="{0296858A-C862-4DDD-89D8-150B2C799F8F}">
      <dsp:nvSpPr>
        <dsp:cNvPr id="0" name=""/>
        <dsp:cNvSpPr/>
      </dsp:nvSpPr>
      <dsp:spPr>
        <a:xfrm>
          <a:off x="1582" y="2680420"/>
          <a:ext cx="3261093" cy="955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GB" sz="1100" kern="1200"/>
            <a:t>Records are essential </a:t>
          </a:r>
          <a:endParaRPr lang="en-US" sz="1100" kern="1200"/>
        </a:p>
        <a:p>
          <a:pPr marL="0" lvl="0" indent="0" algn="l" defTabSz="488950">
            <a:lnSpc>
              <a:spcPct val="90000"/>
            </a:lnSpc>
            <a:spcBef>
              <a:spcPct val="0"/>
            </a:spcBef>
            <a:spcAft>
              <a:spcPct val="35000"/>
            </a:spcAft>
            <a:buNone/>
          </a:pPr>
          <a:r>
            <a:rPr lang="en-GB" sz="1100" kern="1200"/>
            <a:t>Proof of complaint need only be in basic terms </a:t>
          </a:r>
          <a:endParaRPr lang="en-US" sz="1100" kern="1200"/>
        </a:p>
        <a:p>
          <a:pPr marL="0" lvl="0" indent="0" algn="l" defTabSz="488950">
            <a:lnSpc>
              <a:spcPct val="90000"/>
            </a:lnSpc>
            <a:spcBef>
              <a:spcPct val="0"/>
            </a:spcBef>
            <a:spcAft>
              <a:spcPct val="35000"/>
            </a:spcAft>
            <a:buNone/>
          </a:pPr>
          <a:r>
            <a:rPr lang="en-GB" sz="1100" kern="1200" dirty="0"/>
            <a:t>Consider repair logs at an early stage</a:t>
          </a:r>
          <a:endParaRPr lang="en-US" sz="1100" kern="1200" dirty="0"/>
        </a:p>
        <a:p>
          <a:pPr marL="0" lvl="0" indent="0" algn="l" defTabSz="488950">
            <a:lnSpc>
              <a:spcPct val="90000"/>
            </a:lnSpc>
            <a:spcBef>
              <a:spcPct val="0"/>
            </a:spcBef>
            <a:spcAft>
              <a:spcPct val="35000"/>
            </a:spcAft>
            <a:buNone/>
          </a:pPr>
          <a:r>
            <a:rPr lang="en-GB" sz="1100" kern="1200" dirty="0"/>
            <a:t>Would a reasonable person be put on notice as to the need for repairs?</a:t>
          </a:r>
          <a:endParaRPr lang="en-US" sz="1100" kern="1200" dirty="0"/>
        </a:p>
      </dsp:txBody>
      <dsp:txXfrm>
        <a:off x="1582" y="2680420"/>
        <a:ext cx="3261093" cy="955636"/>
      </dsp:txXfrm>
    </dsp:sp>
    <dsp:sp modelId="{294EF8A0-0082-4641-A9F8-CCB47B11759A}">
      <dsp:nvSpPr>
        <dsp:cNvPr id="0" name=""/>
        <dsp:cNvSpPr/>
      </dsp:nvSpPr>
      <dsp:spPr>
        <a:xfrm>
          <a:off x="3833367" y="556747"/>
          <a:ext cx="1141382" cy="114138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EE0F4F4-7741-4F08-BD68-72DEBAAFB636}">
      <dsp:nvSpPr>
        <dsp:cNvPr id="0" name=""/>
        <dsp:cNvSpPr/>
      </dsp:nvSpPr>
      <dsp:spPr>
        <a:xfrm>
          <a:off x="3833367" y="1830540"/>
          <a:ext cx="3261093" cy="788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dirty="0"/>
            <a:t>The tenant may be in breach of their tenancy agreement if they refuse the landlord access to complete the repairs. </a:t>
          </a:r>
          <a:endParaRPr lang="en-US" sz="1400" kern="1200" dirty="0"/>
        </a:p>
      </dsp:txBody>
      <dsp:txXfrm>
        <a:off x="3833367" y="1830540"/>
        <a:ext cx="3261093" cy="788293"/>
      </dsp:txXfrm>
    </dsp:sp>
    <dsp:sp modelId="{F8D8AD7F-2142-499A-A455-A0FB0F2D11D4}">
      <dsp:nvSpPr>
        <dsp:cNvPr id="0" name=""/>
        <dsp:cNvSpPr/>
      </dsp:nvSpPr>
      <dsp:spPr>
        <a:xfrm>
          <a:off x="3833367" y="2680420"/>
          <a:ext cx="3261093" cy="955636"/>
        </a:xfrm>
        <a:prstGeom prst="rect">
          <a:avLst/>
        </a:prstGeom>
        <a:noFill/>
        <a:ln>
          <a:noFill/>
        </a:ln>
        <a:effectLst/>
      </dsp:spPr>
      <dsp:style>
        <a:lnRef idx="0">
          <a:scrgbClr r="0" g="0" b="0"/>
        </a:lnRef>
        <a:fillRef idx="0">
          <a:scrgbClr r="0" g="0" b="0"/>
        </a:fillRef>
        <a:effectRef idx="0">
          <a:scrgbClr r="0" g="0" b="0"/>
        </a:effectRef>
        <a:fontRef idx="minor"/>
      </dsp:style>
    </dsp:sp>
    <dsp:sp modelId="{24683CCC-67EA-4433-A9CF-FB3C9F3D4C2F}">
      <dsp:nvSpPr>
        <dsp:cNvPr id="0" name=""/>
        <dsp:cNvSpPr/>
      </dsp:nvSpPr>
      <dsp:spPr>
        <a:xfrm>
          <a:off x="7665152" y="556747"/>
          <a:ext cx="1141382" cy="114138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667B90-BB67-42EC-86FB-32D9426EE047}">
      <dsp:nvSpPr>
        <dsp:cNvPr id="0" name=""/>
        <dsp:cNvSpPr/>
      </dsp:nvSpPr>
      <dsp:spPr>
        <a:xfrm>
          <a:off x="7665152" y="1830540"/>
          <a:ext cx="3261093" cy="7882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The tenant must allow access for inspections at a reasonable time of day if the landlord has given at least 24 hours' notice.</a:t>
          </a:r>
          <a:endParaRPr lang="en-US" sz="1400" kern="1200"/>
        </a:p>
      </dsp:txBody>
      <dsp:txXfrm>
        <a:off x="7665152" y="1830540"/>
        <a:ext cx="3261093" cy="788293"/>
      </dsp:txXfrm>
    </dsp:sp>
    <dsp:sp modelId="{74A08385-B5AF-4269-801E-BD505D437BEE}">
      <dsp:nvSpPr>
        <dsp:cNvPr id="0" name=""/>
        <dsp:cNvSpPr/>
      </dsp:nvSpPr>
      <dsp:spPr>
        <a:xfrm>
          <a:off x="7665152" y="2680420"/>
          <a:ext cx="3261093" cy="95563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C7F06-BB9E-4EF3-B876-80C33164EEFF}">
      <dsp:nvSpPr>
        <dsp:cNvPr id="0" name=""/>
        <dsp:cNvSpPr/>
      </dsp:nvSpPr>
      <dsp:spPr>
        <a:xfrm>
          <a:off x="2185926" y="1672"/>
          <a:ext cx="2294979" cy="1147489"/>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n-GB" sz="2400" kern="1200"/>
            <a:t>Drafting the ECF applications, including</a:t>
          </a:r>
          <a:endParaRPr lang="en-US" sz="2400" kern="1200"/>
        </a:p>
      </dsp:txBody>
      <dsp:txXfrm>
        <a:off x="2219535" y="35281"/>
        <a:ext cx="2227761" cy="1080271"/>
      </dsp:txXfrm>
    </dsp:sp>
    <dsp:sp modelId="{EE3D10D7-0A49-4769-82AF-3A3E352F4511}">
      <dsp:nvSpPr>
        <dsp:cNvPr id="0" name=""/>
        <dsp:cNvSpPr/>
      </dsp:nvSpPr>
      <dsp:spPr>
        <a:xfrm>
          <a:off x="2415424" y="1149161"/>
          <a:ext cx="229497" cy="860617"/>
        </a:xfrm>
        <a:custGeom>
          <a:avLst/>
          <a:gdLst/>
          <a:ahLst/>
          <a:cxnLst/>
          <a:rect l="0" t="0" r="0" b="0"/>
          <a:pathLst>
            <a:path>
              <a:moveTo>
                <a:pt x="0" y="0"/>
              </a:moveTo>
              <a:lnTo>
                <a:pt x="0" y="860617"/>
              </a:lnTo>
              <a:lnTo>
                <a:pt x="229497" y="860617"/>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8C39081-1100-4B6E-AFB5-B7BBAC32ADE3}">
      <dsp:nvSpPr>
        <dsp:cNvPr id="0" name=""/>
        <dsp:cNvSpPr/>
      </dsp:nvSpPr>
      <dsp:spPr>
        <a:xfrm>
          <a:off x="2644922" y="1436034"/>
          <a:ext cx="1835983" cy="114748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GB" sz="900" kern="1200" dirty="0"/>
            <a:t>Completing the ECF1 application and drafting a statement of case covering the merits and human rights test; and</a:t>
          </a:r>
          <a:endParaRPr lang="en-US" sz="900" kern="1200" dirty="0"/>
        </a:p>
      </dsp:txBody>
      <dsp:txXfrm>
        <a:off x="2678531" y="1469643"/>
        <a:ext cx="1768765" cy="1080271"/>
      </dsp:txXfrm>
    </dsp:sp>
    <dsp:sp modelId="{A9D1DD9A-CF71-4859-9125-86F19BBB35DA}">
      <dsp:nvSpPr>
        <dsp:cNvPr id="0" name=""/>
        <dsp:cNvSpPr/>
      </dsp:nvSpPr>
      <dsp:spPr>
        <a:xfrm>
          <a:off x="2415424" y="1149161"/>
          <a:ext cx="229497" cy="2294979"/>
        </a:xfrm>
        <a:custGeom>
          <a:avLst/>
          <a:gdLst/>
          <a:ahLst/>
          <a:cxnLst/>
          <a:rect l="0" t="0" r="0" b="0"/>
          <a:pathLst>
            <a:path>
              <a:moveTo>
                <a:pt x="0" y="0"/>
              </a:moveTo>
              <a:lnTo>
                <a:pt x="0" y="2294979"/>
              </a:lnTo>
              <a:lnTo>
                <a:pt x="229497" y="2294979"/>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77D6BAE-918F-48C4-9031-35C3899F7D7A}">
      <dsp:nvSpPr>
        <dsp:cNvPr id="0" name=""/>
        <dsp:cNvSpPr/>
      </dsp:nvSpPr>
      <dsp:spPr>
        <a:xfrm>
          <a:off x="2644922" y="2870396"/>
          <a:ext cx="1835983" cy="114748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6076075"/>
              <a:satOff val="-413"/>
              <a:lumOff val="98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marL="0" lvl="0" indent="0" algn="ctr" defTabSz="400050">
            <a:lnSpc>
              <a:spcPct val="90000"/>
            </a:lnSpc>
            <a:spcBef>
              <a:spcPct val="0"/>
            </a:spcBef>
            <a:spcAft>
              <a:spcPct val="35000"/>
            </a:spcAft>
            <a:buNone/>
          </a:pPr>
          <a:r>
            <a:rPr lang="en-GB" sz="900" kern="1200"/>
            <a:t>Completing the Legal Aid application form and attaching the necessary documents; and</a:t>
          </a:r>
          <a:endParaRPr lang="en-US" sz="900" kern="1200"/>
        </a:p>
      </dsp:txBody>
      <dsp:txXfrm>
        <a:off x="2678531" y="2904005"/>
        <a:ext cx="1768765" cy="1080271"/>
      </dsp:txXfrm>
    </dsp:sp>
    <dsp:sp modelId="{C0D69225-CBC8-4A47-AE0C-D3B28566C1FB}">
      <dsp:nvSpPr>
        <dsp:cNvPr id="0" name=""/>
        <dsp:cNvSpPr/>
      </dsp:nvSpPr>
      <dsp:spPr>
        <a:xfrm>
          <a:off x="2415424" y="1149161"/>
          <a:ext cx="229497" cy="3729341"/>
        </a:xfrm>
        <a:custGeom>
          <a:avLst/>
          <a:gdLst/>
          <a:ahLst/>
          <a:cxnLst/>
          <a:rect l="0" t="0" r="0" b="0"/>
          <a:pathLst>
            <a:path>
              <a:moveTo>
                <a:pt x="0" y="0"/>
              </a:moveTo>
              <a:lnTo>
                <a:pt x="0" y="3729341"/>
              </a:lnTo>
              <a:lnTo>
                <a:pt x="229497" y="3729341"/>
              </a:lnTo>
            </a:path>
          </a:pathLst>
        </a:custGeom>
        <a:noFill/>
        <a:ln w="12700" cap="flat" cmpd="sng" algn="ctr">
          <a:solidFill>
            <a:schemeClr val="accent6">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5BEAA3F-A154-4C23-9B15-1C9A2E95DEB4}">
      <dsp:nvSpPr>
        <dsp:cNvPr id="0" name=""/>
        <dsp:cNvSpPr/>
      </dsp:nvSpPr>
      <dsp:spPr>
        <a:xfrm>
          <a:off x="2644922" y="4304758"/>
          <a:ext cx="1835983" cy="114748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2152150"/>
              <a:satOff val="-826"/>
              <a:lumOff val="196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t" anchorCtr="0">
          <a:noAutofit/>
        </a:bodyPr>
        <a:lstStyle/>
        <a:p>
          <a:pPr marL="0" lvl="0" indent="0" algn="l" defTabSz="400050">
            <a:lnSpc>
              <a:spcPct val="90000"/>
            </a:lnSpc>
            <a:spcBef>
              <a:spcPct val="0"/>
            </a:spcBef>
            <a:spcAft>
              <a:spcPct val="35000"/>
            </a:spcAft>
            <a:buNone/>
          </a:pPr>
          <a:r>
            <a:rPr lang="en-GB" sz="900" kern="1200"/>
            <a:t>Creating a comprehensive referral bundle for a Legal Aid lawyer to take on the disrepair application if the ECF is granted, including:</a:t>
          </a:r>
          <a:endParaRPr lang="en-US" sz="900" kern="1200"/>
        </a:p>
        <a:p>
          <a:pPr marL="57150" lvl="1" indent="-57150" algn="l" defTabSz="311150">
            <a:lnSpc>
              <a:spcPct val="90000"/>
            </a:lnSpc>
            <a:spcBef>
              <a:spcPct val="0"/>
            </a:spcBef>
            <a:spcAft>
              <a:spcPct val="15000"/>
            </a:spcAft>
            <a:buChar char="•"/>
          </a:pPr>
          <a:r>
            <a:rPr lang="en-GB" sz="700" kern="1200"/>
            <a:t>Preparing a case summary, chronology and statement of issues</a:t>
          </a:r>
          <a:endParaRPr lang="en-US" sz="700" kern="1200"/>
        </a:p>
        <a:p>
          <a:pPr marL="57150" lvl="1" indent="-57150" algn="l" defTabSz="311150">
            <a:lnSpc>
              <a:spcPct val="90000"/>
            </a:lnSpc>
            <a:spcBef>
              <a:spcPct val="0"/>
            </a:spcBef>
            <a:spcAft>
              <a:spcPct val="15000"/>
            </a:spcAft>
            <a:buChar char="•"/>
          </a:pPr>
          <a:r>
            <a:rPr lang="en-GB" sz="700" kern="1200"/>
            <a:t>Compiling documentary evidence in support of the client’s case</a:t>
          </a:r>
          <a:endParaRPr lang="en-US" sz="700" kern="1200"/>
        </a:p>
      </dsp:txBody>
      <dsp:txXfrm>
        <a:off x="2678531" y="4338367"/>
        <a:ext cx="1768765" cy="108027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DE0E7-BA23-4622-9456-279873E3D694}">
      <dsp:nvSpPr>
        <dsp:cNvPr id="0" name=""/>
        <dsp:cNvSpPr/>
      </dsp:nvSpPr>
      <dsp:spPr>
        <a:xfrm>
          <a:off x="1302" y="683436"/>
          <a:ext cx="2776761" cy="4087046"/>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If an ECF application is refused, you can apply to the LAA for an internal review. The internal review should be made on form APP9E, which should be provided with any refusal. A request for internal review must be made within 14 days of the refusal. The LAA aims to process applications for internal review within 10 working days.</a:t>
          </a:r>
          <a:endParaRPr lang="en-US" sz="1800" kern="1200" dirty="0"/>
        </a:p>
      </dsp:txBody>
      <dsp:txXfrm>
        <a:off x="82631" y="764765"/>
        <a:ext cx="2614103" cy="3924388"/>
      </dsp:txXfrm>
    </dsp:sp>
    <dsp:sp modelId="{4224EE79-56DE-4DB4-83AB-9350F56E9D14}">
      <dsp:nvSpPr>
        <dsp:cNvPr id="0" name=""/>
        <dsp:cNvSpPr/>
      </dsp:nvSpPr>
      <dsp:spPr>
        <a:xfrm>
          <a:off x="3055740" y="2382641"/>
          <a:ext cx="588673" cy="688636"/>
        </a:xfrm>
        <a:prstGeom prst="rightArrow">
          <a:avLst>
            <a:gd name="adj1" fmla="val 60000"/>
            <a:gd name="adj2" fmla="val 5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3055740" y="2520368"/>
        <a:ext cx="412071" cy="413182"/>
      </dsp:txXfrm>
    </dsp:sp>
    <dsp:sp modelId="{2C7BEBD8-6B55-417B-BAFB-1EA6C3215A39}">
      <dsp:nvSpPr>
        <dsp:cNvPr id="0" name=""/>
        <dsp:cNvSpPr/>
      </dsp:nvSpPr>
      <dsp:spPr>
        <a:xfrm>
          <a:off x="3888768" y="683436"/>
          <a:ext cx="2776761" cy="4087046"/>
        </a:xfrm>
        <a:prstGeom prst="roundRect">
          <a:avLst>
            <a:gd name="adj" fmla="val 10000"/>
          </a:avLst>
        </a:prstGeom>
        <a:gradFill rotWithShape="0">
          <a:gsLst>
            <a:gs pos="0">
              <a:schemeClr val="accent5">
                <a:hueOff val="-12152150"/>
                <a:satOff val="-826"/>
                <a:lumOff val="1961"/>
                <a:alphaOff val="0"/>
                <a:satMod val="103000"/>
                <a:lumMod val="102000"/>
                <a:tint val="94000"/>
              </a:schemeClr>
            </a:gs>
            <a:gs pos="50000">
              <a:schemeClr val="accent5">
                <a:hueOff val="-12152150"/>
                <a:satOff val="-826"/>
                <a:lumOff val="1961"/>
                <a:alphaOff val="0"/>
                <a:satMod val="110000"/>
                <a:lumMod val="100000"/>
                <a:shade val="100000"/>
              </a:schemeClr>
            </a:gs>
            <a:gs pos="100000">
              <a:schemeClr val="accent5">
                <a:hueOff val="-12152150"/>
                <a:satOff val="-826"/>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a:t>There is no further right of appeal or review process. A refusal to grant ECF on internal review can only be challenged by judicial review, which is within the scope for legal aid.</a:t>
          </a:r>
          <a:endParaRPr lang="en-US" sz="1800" kern="1200"/>
        </a:p>
      </dsp:txBody>
      <dsp:txXfrm>
        <a:off x="3970097" y="764765"/>
        <a:ext cx="2614103" cy="39243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BD03D-5EF9-429B-ABCB-25363B6775A7}">
      <dsp:nvSpPr>
        <dsp:cNvPr id="0" name=""/>
        <dsp:cNvSpPr/>
      </dsp:nvSpPr>
      <dsp:spPr>
        <a:xfrm>
          <a:off x="1031657"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20B834-F1A6-4B9F-AC44-BEC92C4899E7}">
      <dsp:nvSpPr>
        <dsp:cNvPr id="0" name=""/>
        <dsp:cNvSpPr/>
      </dsp:nvSpPr>
      <dsp:spPr>
        <a:xfrm>
          <a:off x="1350092" y="848138"/>
          <a:ext cx="857324" cy="8573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CB8DE5-CEF3-4634-8BD9-1217424304C0}">
      <dsp:nvSpPr>
        <dsp:cNvPr id="0" name=""/>
        <dsp:cNvSpPr/>
      </dsp:nvSpPr>
      <dsp:spPr>
        <a:xfrm>
          <a:off x="554004"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a:t>From April to December 2023 there was a 91% increase in cases referred to the Ombudsman, compared to the same period the previous year.</a:t>
          </a:r>
          <a:endParaRPr lang="en-US" sz="1100" kern="1200"/>
        </a:p>
      </dsp:txBody>
      <dsp:txXfrm>
        <a:off x="554004" y="2489303"/>
        <a:ext cx="2449499" cy="2051655"/>
      </dsp:txXfrm>
    </dsp:sp>
    <dsp:sp modelId="{86BA8930-C1F7-467E-811F-28391AE0CEFE}">
      <dsp:nvSpPr>
        <dsp:cNvPr id="0" name=""/>
        <dsp:cNvSpPr/>
      </dsp:nvSpPr>
      <dsp:spPr>
        <a:xfrm>
          <a:off x="3909819"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22567B-4F19-49EF-AF31-CB1AD01348DA}">
      <dsp:nvSpPr>
        <dsp:cNvPr id="0" name=""/>
        <dsp:cNvSpPr/>
      </dsp:nvSpPr>
      <dsp:spPr>
        <a:xfrm>
          <a:off x="4228254" y="848138"/>
          <a:ext cx="857324" cy="8573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235EE9-BAF7-4019-A3A2-F67F3C4C19DA}">
      <dsp:nvSpPr>
        <dsp:cNvPr id="0" name=""/>
        <dsp:cNvSpPr/>
      </dsp:nvSpPr>
      <dsp:spPr>
        <a:xfrm>
          <a:off x="3432167"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a:t>Changes to the Housing Ombudsman Scheme took effect from 1 October 2022, making it easier for residents to make complaint. The revised Scheme removes the ‘democratic filter’ following a change in the law. It means residents will no longer have to contact a designated person or wait eight weeks </a:t>
          </a:r>
          <a:endParaRPr lang="en-US" sz="1100" kern="1200"/>
        </a:p>
      </dsp:txBody>
      <dsp:txXfrm>
        <a:off x="3432167" y="2489303"/>
        <a:ext cx="2449499" cy="2051655"/>
      </dsp:txXfrm>
    </dsp:sp>
    <dsp:sp modelId="{5131BB34-8F7F-452C-B21D-E2329F040179}">
      <dsp:nvSpPr>
        <dsp:cNvPr id="0" name=""/>
        <dsp:cNvSpPr/>
      </dsp:nvSpPr>
      <dsp:spPr>
        <a:xfrm>
          <a:off x="6787981"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D87006-B7EF-46B6-A246-2B30D589418A}">
      <dsp:nvSpPr>
        <dsp:cNvPr id="0" name=""/>
        <dsp:cNvSpPr/>
      </dsp:nvSpPr>
      <dsp:spPr>
        <a:xfrm>
          <a:off x="7106416" y="848138"/>
          <a:ext cx="857324" cy="8573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879892-9725-4432-B285-D1D855AD4393}">
      <dsp:nvSpPr>
        <dsp:cNvPr id="0" name=""/>
        <dsp:cNvSpPr/>
      </dsp:nvSpPr>
      <dsp:spPr>
        <a:xfrm>
          <a:off x="6310329"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dirty="0"/>
            <a:t>The Social Housing (Regulation) Act 2023 gave the Housing Ombudsman new powers and duties from 1 April 2024, including a new statutory code for handling complaints and a duty to monitor whether landlords comply. </a:t>
          </a:r>
          <a:r>
            <a:rPr lang="en-GB" sz="1100" kern="1200"/>
            <a:t>They are now able to order a landlord to evaluate a particular policy or practice to prevent service failure being repeated. </a:t>
          </a:r>
          <a:endParaRPr lang="en-US" sz="1100" kern="1200" dirty="0"/>
        </a:p>
      </dsp:txBody>
      <dsp:txXfrm>
        <a:off x="6310329" y="2489303"/>
        <a:ext cx="2449499" cy="2051655"/>
      </dsp:txXfrm>
    </dsp:sp>
    <dsp:sp modelId="{613917D4-28D5-493B-824C-EE68EAF31730}">
      <dsp:nvSpPr>
        <dsp:cNvPr id="0" name=""/>
        <dsp:cNvSpPr/>
      </dsp:nvSpPr>
      <dsp:spPr>
        <a:xfrm>
          <a:off x="9666143" y="529703"/>
          <a:ext cx="1494194" cy="1494194"/>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BE9A08-4D70-4DAA-9E1C-FF04CC5FCF39}">
      <dsp:nvSpPr>
        <dsp:cNvPr id="0" name=""/>
        <dsp:cNvSpPr/>
      </dsp:nvSpPr>
      <dsp:spPr>
        <a:xfrm>
          <a:off x="9984578" y="848138"/>
          <a:ext cx="857324" cy="8573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750A5B-0AB8-4AC8-8FDB-0764A4FA344D}">
      <dsp:nvSpPr>
        <dsp:cNvPr id="0" name=""/>
        <dsp:cNvSpPr/>
      </dsp:nvSpPr>
      <dsp:spPr>
        <a:xfrm>
          <a:off x="9188491" y="2489303"/>
          <a:ext cx="2449499" cy="20516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GB" sz="1100" kern="1200"/>
            <a:t>The expanded authority enables the Ombudsman to require landlords to go beyond the scope of individual complaints and seek to address any wider issues.</a:t>
          </a:r>
          <a:endParaRPr lang="en-US" sz="1100" kern="1200"/>
        </a:p>
      </dsp:txBody>
      <dsp:txXfrm>
        <a:off x="9188491" y="2489303"/>
        <a:ext cx="2449499" cy="2051655"/>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1DC2D-680B-457A-8F9D-8705EC5199AA}" type="datetimeFigureOut">
              <a:rPr lang="en-GB" smtClean="0"/>
              <a:t>05/03/2025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6C49C4-91E7-4941-8DDA-21E734EA28E4}" type="slidenum">
              <a:rPr lang="en-GB" smtClean="0"/>
              <a:t>‹#›</a:t>
            </a:fld>
            <a:endParaRPr lang="en-GB"/>
          </a:p>
        </p:txBody>
      </p:sp>
    </p:spTree>
    <p:extLst>
      <p:ext uri="{BB962C8B-B14F-4D97-AF65-F5344CB8AC3E}">
        <p14:creationId xmlns:p14="http://schemas.microsoft.com/office/powerpoint/2010/main" val="2738401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2</a:t>
            </a:fld>
            <a:endParaRPr lang="en-GB"/>
          </a:p>
        </p:txBody>
      </p:sp>
    </p:spTree>
    <p:extLst>
      <p:ext uri="{BB962C8B-B14F-4D97-AF65-F5344CB8AC3E}">
        <p14:creationId xmlns:p14="http://schemas.microsoft.com/office/powerpoint/2010/main" val="2233438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self: Need to look into this</a:t>
            </a:r>
          </a:p>
        </p:txBody>
      </p:sp>
      <p:sp>
        <p:nvSpPr>
          <p:cNvPr id="4" name="Slide Number Placeholder 3"/>
          <p:cNvSpPr>
            <a:spLocks noGrp="1"/>
          </p:cNvSpPr>
          <p:nvPr>
            <p:ph type="sldNum" sz="quarter" idx="5"/>
          </p:nvPr>
        </p:nvSpPr>
        <p:spPr/>
        <p:txBody>
          <a:bodyPr/>
          <a:lstStyle/>
          <a:p>
            <a:fld id="{896C49C4-91E7-4941-8DDA-21E734EA28E4}" type="slidenum">
              <a:rPr lang="en-GB" smtClean="0"/>
              <a:t>17</a:t>
            </a:fld>
            <a:endParaRPr lang="en-GB"/>
          </a:p>
        </p:txBody>
      </p:sp>
    </p:spTree>
    <p:extLst>
      <p:ext uri="{BB962C8B-B14F-4D97-AF65-F5344CB8AC3E}">
        <p14:creationId xmlns:p14="http://schemas.microsoft.com/office/powerpoint/2010/main" val="2327088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Barlow" panose="00000500000000000000" pitchFamily="2" charset="0"/>
              </a:rPr>
              <a:t>A landlord might also have notice of repair and safety issues if they visit the property and observe problems. Landlord is not required to carry out repairs until they are informed of the issue by the tenant or another person such as a contractor.</a:t>
            </a:r>
          </a:p>
          <a:p>
            <a:endParaRPr lang="en-GB" b="0" i="0" dirty="0">
              <a:solidFill>
                <a:srgbClr val="333333"/>
              </a:solidFill>
              <a:effectLst/>
              <a:latin typeface="Barlow" panose="00000500000000000000" pitchFamily="2" charset="0"/>
            </a:endParaRPr>
          </a:p>
          <a:p>
            <a:r>
              <a:rPr lang="en-GB" b="0" i="0" dirty="0">
                <a:solidFill>
                  <a:srgbClr val="333333"/>
                </a:solidFill>
                <a:effectLst/>
                <a:latin typeface="Barlow" panose="00000500000000000000" pitchFamily="2" charset="0"/>
              </a:rPr>
              <a:t>Notice does not have to be in writing. Written records can be used as evidence that the tenant notified the landlord. E.g. text message</a:t>
            </a:r>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18</a:t>
            </a:fld>
            <a:endParaRPr lang="en-GB"/>
          </a:p>
        </p:txBody>
      </p:sp>
    </p:spTree>
    <p:extLst>
      <p:ext uri="{BB962C8B-B14F-4D97-AF65-F5344CB8AC3E}">
        <p14:creationId xmlns:p14="http://schemas.microsoft.com/office/powerpoint/2010/main" val="2545635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depends on the type of repair and the vulnerability of the occupants. </a:t>
            </a:r>
          </a:p>
          <a:p>
            <a:endParaRPr lang="en-GB" dirty="0"/>
          </a:p>
          <a:p>
            <a:r>
              <a:rPr lang="en-GB" b="0" i="0" dirty="0">
                <a:solidFill>
                  <a:srgbClr val="333333"/>
                </a:solidFill>
                <a:effectLst/>
                <a:latin typeface="Barlow" panose="00000500000000000000" pitchFamily="2" charset="0"/>
              </a:rPr>
              <a:t>Social landlords often have a written policy that states how quickly they will carry out repairs</a:t>
            </a:r>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19</a:t>
            </a:fld>
            <a:endParaRPr lang="en-GB"/>
          </a:p>
        </p:txBody>
      </p:sp>
    </p:spTree>
    <p:extLst>
      <p:ext uri="{BB962C8B-B14F-4D97-AF65-F5344CB8AC3E}">
        <p14:creationId xmlns:p14="http://schemas.microsoft.com/office/powerpoint/2010/main" val="1648215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29</a:t>
            </a:fld>
            <a:endParaRPr lang="en-GB"/>
          </a:p>
        </p:txBody>
      </p:sp>
    </p:spTree>
    <p:extLst>
      <p:ext uri="{BB962C8B-B14F-4D97-AF65-F5344CB8AC3E}">
        <p14:creationId xmlns:p14="http://schemas.microsoft.com/office/powerpoint/2010/main" val="1329550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33333"/>
                </a:solidFill>
                <a:effectLst/>
                <a:latin typeface="Barlow" panose="00000500000000000000" pitchFamily="2" charset="0"/>
              </a:rPr>
              <a:t>A hazard is a risk to the health and safety of an occupier. Health includes mental health. It includes risks that come from a deficiency in the property [</a:t>
            </a:r>
            <a:r>
              <a:rPr lang="en-GB" b="0" i="0" dirty="0">
                <a:solidFill>
                  <a:srgbClr val="333333"/>
                </a:solidFill>
                <a:effectLst/>
                <a:highlight>
                  <a:srgbClr val="F2F2F2"/>
                </a:highlight>
                <a:latin typeface="Barlow" panose="00000500000000000000" pitchFamily="2" charset="0"/>
              </a:rPr>
              <a:t>reg 3(1) Housing Health and Safety Rating System (England) Regulations 2005]</a:t>
            </a:r>
          </a:p>
          <a:p>
            <a:pPr algn="l"/>
            <a:endParaRPr lang="en-GB" b="0" i="0" dirty="0">
              <a:solidFill>
                <a:srgbClr val="333333"/>
              </a:solidFill>
              <a:effectLst/>
              <a:highlight>
                <a:srgbClr val="F2F2F2"/>
              </a:highlight>
              <a:latin typeface="Barlow" panose="00000500000000000000" pitchFamily="2" charset="0"/>
            </a:endParaRPr>
          </a:p>
          <a:p>
            <a:pPr algn="l"/>
            <a:r>
              <a:rPr lang="en-GB" b="0" i="0" dirty="0">
                <a:solidFill>
                  <a:srgbClr val="333333"/>
                </a:solidFill>
                <a:effectLst/>
                <a:highlight>
                  <a:srgbClr val="F2F2F2"/>
                </a:highlight>
                <a:latin typeface="Barlow" panose="00000500000000000000" pitchFamily="2" charset="0"/>
              </a:rPr>
              <a:t>Hazards include</a:t>
            </a:r>
          </a:p>
          <a:p>
            <a:pPr marL="171450" indent="-171450" algn="l">
              <a:buFont typeface="Arial" panose="020B0604020202020204" pitchFamily="34" charset="0"/>
              <a:buChar char="•"/>
            </a:pPr>
            <a:r>
              <a:rPr lang="en-GB" b="0" i="0" dirty="0">
                <a:solidFill>
                  <a:srgbClr val="333333"/>
                </a:solidFill>
                <a:effectLst/>
                <a:highlight>
                  <a:srgbClr val="F2F2F2"/>
                </a:highlight>
                <a:latin typeface="Barlow" panose="00000500000000000000" pitchFamily="2" charset="0"/>
              </a:rPr>
              <a:t>Overcrowding</a:t>
            </a:r>
          </a:p>
          <a:p>
            <a:pPr marL="171450" indent="-171450" algn="l">
              <a:buFont typeface="Arial" panose="020B0604020202020204" pitchFamily="34" charset="0"/>
              <a:buChar char="•"/>
            </a:pPr>
            <a:r>
              <a:rPr lang="en-GB" b="0" i="0" dirty="0">
                <a:solidFill>
                  <a:srgbClr val="333333"/>
                </a:solidFill>
                <a:effectLst/>
                <a:highlight>
                  <a:srgbClr val="F2F2F2"/>
                </a:highlight>
                <a:latin typeface="Barlow" panose="00000500000000000000" pitchFamily="2" charset="0"/>
              </a:rPr>
              <a:t>Excessive cold or heat</a:t>
            </a:r>
          </a:p>
          <a:p>
            <a:pPr marL="171450" indent="-171450" algn="l">
              <a:buFont typeface="Arial" panose="020B0604020202020204" pitchFamily="34" charset="0"/>
              <a:buChar char="•"/>
            </a:pPr>
            <a:r>
              <a:rPr lang="en-GB" b="0" i="0" dirty="0">
                <a:solidFill>
                  <a:srgbClr val="333333"/>
                </a:solidFill>
                <a:effectLst/>
                <a:highlight>
                  <a:srgbClr val="F2F2F2"/>
                </a:highlight>
                <a:latin typeface="Barlow" panose="00000500000000000000" pitchFamily="2" charset="0"/>
              </a:rPr>
              <a:t>Damp and mould growth</a:t>
            </a:r>
          </a:p>
          <a:p>
            <a:pPr marL="171450" indent="-171450" algn="l">
              <a:buFont typeface="Arial" panose="020B0604020202020204" pitchFamily="34" charset="0"/>
              <a:buChar char="•"/>
            </a:pPr>
            <a:endParaRPr lang="en-GB" b="0" i="0" dirty="0">
              <a:solidFill>
                <a:srgbClr val="333333"/>
              </a:solidFill>
              <a:effectLst/>
              <a:highlight>
                <a:srgbClr val="F2F2F2"/>
              </a:highlight>
              <a:latin typeface="Barlow" panose="00000500000000000000" pitchFamily="2" charset="0"/>
            </a:endParaRPr>
          </a:p>
          <a:p>
            <a:pPr marL="0" indent="0" algn="l">
              <a:buFont typeface="Arial" panose="020B0604020202020204" pitchFamily="34" charset="0"/>
              <a:buNone/>
            </a:pPr>
            <a:r>
              <a:rPr lang="en-GB" b="0" i="0" dirty="0">
                <a:solidFill>
                  <a:srgbClr val="333333"/>
                </a:solidFill>
                <a:effectLst/>
                <a:latin typeface="Barlow" panose="00000500000000000000" pitchFamily="2" charset="0"/>
              </a:rPr>
              <a:t>The HHSRS is concerned with hazards that are attributable in whole or in part to the design, construction and or maintenance of the dwelling. These would normally be the responsibility of the owner or landlord to remedy</a:t>
            </a:r>
            <a:r>
              <a:rPr lang="en-GB" b="0" i="0" dirty="0">
                <a:solidFill>
                  <a:srgbClr val="333333"/>
                </a:solidFill>
                <a:effectLst/>
                <a:highlight>
                  <a:srgbClr val="F2F2F2"/>
                </a:highlight>
                <a:latin typeface="Barlow" panose="00000500000000000000" pitchFamily="2" charset="0"/>
              </a:rPr>
              <a:t>. [para 2.32-2.36 Housing Health and Safety Rating System Operating Guidance]</a:t>
            </a:r>
          </a:p>
          <a:p>
            <a:pPr marL="171450" indent="-171450" algn="l">
              <a:buFont typeface="Arial" panose="020B0604020202020204" pitchFamily="34" charset="0"/>
              <a:buChar char="•"/>
            </a:pPr>
            <a:endParaRPr lang="en-GB" b="0" i="0" dirty="0">
              <a:solidFill>
                <a:srgbClr val="333333"/>
              </a:solidFill>
              <a:effectLst/>
              <a:highlight>
                <a:srgbClr val="F2F2F2"/>
              </a:highlight>
              <a:latin typeface="Barlow" panose="00000500000000000000" pitchFamily="2" charset="0"/>
            </a:endParaRPr>
          </a:p>
          <a:p>
            <a:pPr marL="0" indent="0" algn="l">
              <a:buFont typeface="Arial" panose="020B0604020202020204" pitchFamily="34" charset="0"/>
              <a:buNone/>
            </a:pPr>
            <a:r>
              <a:rPr lang="en-GB" b="0" i="0" dirty="0">
                <a:solidFill>
                  <a:srgbClr val="333333"/>
                </a:solidFill>
                <a:effectLst/>
                <a:latin typeface="Barlow" panose="00000500000000000000" pitchFamily="2" charset="0"/>
              </a:rPr>
              <a:t>The tenant must allow the landlord access to remedy a defect provided the landlord gives reasonable notice.</a:t>
            </a:r>
            <a:endParaRPr lang="en-GB" b="0" i="0" dirty="0">
              <a:solidFill>
                <a:srgbClr val="333333"/>
              </a:solidFill>
              <a:effectLst/>
              <a:highlight>
                <a:srgbClr val="F2F2F2"/>
              </a:highlight>
              <a:latin typeface="Barlow" panose="00000500000000000000" pitchFamily="2" charset="0"/>
            </a:endParaRP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30</a:t>
            </a:fld>
            <a:endParaRPr lang="en-GB"/>
          </a:p>
        </p:txBody>
      </p:sp>
    </p:spTree>
    <p:extLst>
      <p:ext uri="{BB962C8B-B14F-4D97-AF65-F5344CB8AC3E}">
        <p14:creationId xmlns:p14="http://schemas.microsoft.com/office/powerpoint/2010/main" val="3009718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33</a:t>
            </a:fld>
            <a:endParaRPr lang="en-GB"/>
          </a:p>
        </p:txBody>
      </p:sp>
    </p:spTree>
    <p:extLst>
      <p:ext uri="{BB962C8B-B14F-4D97-AF65-F5344CB8AC3E}">
        <p14:creationId xmlns:p14="http://schemas.microsoft.com/office/powerpoint/2010/main" val="2398357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39</a:t>
            </a:fld>
            <a:endParaRPr lang="en-GB"/>
          </a:p>
        </p:txBody>
      </p:sp>
    </p:spTree>
    <p:extLst>
      <p:ext uri="{BB962C8B-B14F-4D97-AF65-F5344CB8AC3E}">
        <p14:creationId xmlns:p14="http://schemas.microsoft.com/office/powerpoint/2010/main" val="987439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4</a:t>
            </a:fld>
            <a:endParaRPr lang="en-GB"/>
          </a:p>
        </p:txBody>
      </p:sp>
    </p:spTree>
    <p:extLst>
      <p:ext uri="{BB962C8B-B14F-4D97-AF65-F5344CB8AC3E}">
        <p14:creationId xmlns:p14="http://schemas.microsoft.com/office/powerpoint/2010/main" val="3505197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5</a:t>
            </a:fld>
            <a:endParaRPr lang="en-GB"/>
          </a:p>
        </p:txBody>
      </p:sp>
    </p:spTree>
    <p:extLst>
      <p:ext uri="{BB962C8B-B14F-4D97-AF65-F5344CB8AC3E}">
        <p14:creationId xmlns:p14="http://schemas.microsoft.com/office/powerpoint/2010/main" val="1932633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10</a:t>
            </a:fld>
            <a:endParaRPr lang="en-GB"/>
          </a:p>
        </p:txBody>
      </p:sp>
    </p:spTree>
    <p:extLst>
      <p:ext uri="{BB962C8B-B14F-4D97-AF65-F5344CB8AC3E}">
        <p14:creationId xmlns:p14="http://schemas.microsoft.com/office/powerpoint/2010/main" val="3712961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11</a:t>
            </a:fld>
            <a:endParaRPr lang="en-GB"/>
          </a:p>
        </p:txBody>
      </p:sp>
    </p:spTree>
    <p:extLst>
      <p:ext uri="{BB962C8B-B14F-4D97-AF65-F5344CB8AC3E}">
        <p14:creationId xmlns:p14="http://schemas.microsoft.com/office/powerpoint/2010/main" val="1208092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s11 of the L&amp;TA 1985 automatically implies a term into the tenancy agreement. Essentially the landlord must keep in repair and proper working order the installations in the property that supply:</a:t>
            </a:r>
          </a:p>
          <a:p>
            <a:pPr marL="171450" indent="-171450">
              <a:buFontTx/>
              <a:buChar char="-"/>
            </a:pPr>
            <a:r>
              <a:rPr lang="en-GB" dirty="0"/>
              <a:t>Gas and electricity</a:t>
            </a:r>
          </a:p>
          <a:p>
            <a:pPr marL="171450" indent="-171450">
              <a:buFontTx/>
              <a:buChar char="-"/>
            </a:pPr>
            <a:r>
              <a:rPr lang="en-GB" dirty="0"/>
              <a:t>Heating and hot water</a:t>
            </a:r>
          </a:p>
          <a:p>
            <a:pPr marL="171450" indent="-171450">
              <a:buFontTx/>
              <a:buChar char="-"/>
            </a:pPr>
            <a:r>
              <a:rPr lang="en-GB" dirty="0"/>
              <a:t>Water and sanitation</a:t>
            </a:r>
          </a:p>
          <a:p>
            <a:pPr marL="171450" indent="-171450">
              <a:buFontTx/>
              <a:buChar char="-"/>
            </a:pPr>
            <a:endParaRPr lang="en-GB" dirty="0"/>
          </a:p>
          <a:p>
            <a:pPr marL="0" indent="0">
              <a:buFontTx/>
              <a:buNone/>
            </a:pPr>
            <a:r>
              <a:rPr lang="en-GB" dirty="0"/>
              <a:t>This would include:</a:t>
            </a:r>
          </a:p>
          <a:p>
            <a:pPr algn="l">
              <a:buFont typeface="Arial" panose="020B0604020202020204" pitchFamily="34" charset="0"/>
              <a:buNone/>
            </a:pPr>
            <a:r>
              <a:rPr lang="en-GB" b="0" i="0" dirty="0">
                <a:solidFill>
                  <a:srgbClr val="333333"/>
                </a:solidFill>
                <a:effectLst/>
                <a:latin typeface="Barlow" panose="00000500000000000000" pitchFamily="2" charset="0"/>
              </a:rPr>
              <a:t>- water and gas pipes</a:t>
            </a:r>
          </a:p>
          <a:p>
            <a:pPr algn="l">
              <a:buFont typeface="Arial" panose="020B0604020202020204" pitchFamily="34" charset="0"/>
              <a:buNone/>
            </a:pPr>
            <a:r>
              <a:rPr lang="en-GB" b="0" i="0" dirty="0">
                <a:solidFill>
                  <a:srgbClr val="333333"/>
                </a:solidFill>
                <a:effectLst/>
                <a:latin typeface="Barlow" panose="00000500000000000000" pitchFamily="2" charset="0"/>
              </a:rPr>
              <a:t>- electrical wiring and sockets</a:t>
            </a:r>
          </a:p>
          <a:p>
            <a:pPr algn="l">
              <a:buFont typeface="Arial" panose="020B0604020202020204" pitchFamily="34" charset="0"/>
              <a:buNone/>
            </a:pPr>
            <a:r>
              <a:rPr lang="en-GB" b="0" i="0" dirty="0">
                <a:solidFill>
                  <a:srgbClr val="333333"/>
                </a:solidFill>
                <a:effectLst/>
                <a:latin typeface="Barlow" panose="00000500000000000000" pitchFamily="2" charset="0"/>
              </a:rPr>
              <a:t> - boilers and water tanks</a:t>
            </a:r>
          </a:p>
          <a:p>
            <a:pPr algn="l">
              <a:buFont typeface="Arial" panose="020B0604020202020204" pitchFamily="34" charset="0"/>
              <a:buNone/>
            </a:pPr>
            <a:r>
              <a:rPr lang="en-GB" b="0" i="0" dirty="0">
                <a:solidFill>
                  <a:srgbClr val="333333"/>
                </a:solidFill>
                <a:effectLst/>
                <a:latin typeface="Barlow" panose="00000500000000000000" pitchFamily="2" charset="0"/>
              </a:rPr>
              <a:t>- radiators and other space heating installations</a:t>
            </a:r>
          </a:p>
          <a:p>
            <a:pPr algn="l">
              <a:buFont typeface="Arial" panose="020B0604020202020204" pitchFamily="34" charset="0"/>
              <a:buChar char="•"/>
            </a:pPr>
            <a:endParaRPr lang="en-GB" b="0" i="0" dirty="0">
              <a:solidFill>
                <a:srgbClr val="333333"/>
              </a:solidFill>
              <a:effectLst/>
              <a:latin typeface="Barlow" panose="00000500000000000000" pitchFamily="2" charset="0"/>
            </a:endParaRPr>
          </a:p>
          <a:p>
            <a:pPr algn="l">
              <a:buFont typeface="Arial" panose="020B0604020202020204" pitchFamily="34" charset="0"/>
              <a:buNone/>
            </a:pPr>
            <a:r>
              <a:rPr lang="en-GB" b="0" i="0" dirty="0">
                <a:solidFill>
                  <a:srgbClr val="333333"/>
                </a:solidFill>
                <a:effectLst/>
                <a:latin typeface="Barlow" panose="00000500000000000000" pitchFamily="2" charset="0"/>
              </a:rPr>
              <a:t>Installations for sanitation include basins, sinks, baths and toilets</a:t>
            </a:r>
          </a:p>
          <a:p>
            <a:pPr marL="0" indent="0">
              <a:buFontTx/>
              <a:buNone/>
            </a:pPr>
            <a:endParaRPr lang="en-GB" dirty="0"/>
          </a:p>
          <a:p>
            <a:pPr marL="0" indent="0">
              <a:buFontTx/>
              <a:buNone/>
            </a:pPr>
            <a:r>
              <a:rPr lang="en-GB" dirty="0"/>
              <a:t>The LL must also repair the structure and exterior of a property as structural issues can cause other problems. </a:t>
            </a:r>
            <a:r>
              <a:rPr lang="en-GB" dirty="0" err="1"/>
              <a:t>Eg</a:t>
            </a:r>
            <a:r>
              <a:rPr lang="en-GB" dirty="0"/>
              <a:t> if structure cause damp and mould</a:t>
            </a:r>
          </a:p>
          <a:p>
            <a:pPr marL="0" indent="0">
              <a:buFontTx/>
              <a:buNone/>
            </a:pPr>
            <a:endParaRPr lang="en-GB" dirty="0"/>
          </a:p>
          <a:p>
            <a:pPr marL="0" indent="0">
              <a:buFontTx/>
              <a:buNone/>
            </a:pPr>
            <a:r>
              <a:rPr lang="en-GB" dirty="0"/>
              <a:t>Structure and exterior of commons parts is also landlords' responsibility to keep in good repair</a:t>
            </a:r>
          </a:p>
          <a:p>
            <a:pPr marL="0" indent="0">
              <a:buFontTx/>
              <a:buNone/>
            </a:pPr>
            <a:endParaRPr lang="en-GB" dirty="0"/>
          </a:p>
          <a:p>
            <a:pPr marL="0" indent="0">
              <a:buFontTx/>
              <a:buNone/>
            </a:pPr>
            <a:r>
              <a:rPr lang="en-GB" dirty="0"/>
              <a:t>Cannot add an express term in the tenancy agreement to come avoid the repair responsibility automatically added by s11. </a:t>
            </a:r>
          </a:p>
          <a:p>
            <a:pPr marL="0" indent="0">
              <a:buFontTx/>
              <a:buNone/>
            </a:pPr>
            <a:endParaRPr lang="en-GB" dirty="0"/>
          </a:p>
          <a:p>
            <a:pPr marL="0" indent="0">
              <a:buFontTx/>
              <a:buNone/>
            </a:pPr>
            <a:r>
              <a:rPr lang="en-GB" dirty="0"/>
              <a:t>NB  - does not apply to crown tenancies, fixed term tenancies of seven years or more, licence and lodger agreements. </a:t>
            </a:r>
          </a:p>
          <a:p>
            <a:pPr marL="0" indent="0">
              <a:buFontTx/>
              <a:buNone/>
            </a:pPr>
            <a:endParaRPr lang="en-GB" dirty="0"/>
          </a:p>
          <a:p>
            <a:pPr marL="0" indent="0">
              <a:buFontTx/>
              <a:buNone/>
            </a:pPr>
            <a:r>
              <a:rPr lang="en-GB" dirty="0"/>
              <a:t>The landlord is usually not required to carry out repairs to the property until they have been notified of the problem.</a:t>
            </a:r>
          </a:p>
          <a:p>
            <a:pPr marL="0" indent="0">
              <a:buFontTx/>
              <a:buNone/>
            </a:pPr>
            <a:endParaRPr lang="en-GB" dirty="0"/>
          </a:p>
          <a:p>
            <a:endParaRPr lang="en-GB" dirty="0"/>
          </a:p>
          <a:p>
            <a:r>
              <a:rPr lang="en-GB" dirty="0"/>
              <a:t>Section 11 does not require the landlord to:</a:t>
            </a:r>
          </a:p>
          <a:p>
            <a:endParaRPr lang="en-GB" dirty="0"/>
          </a:p>
          <a:p>
            <a:r>
              <a:rPr lang="en-GB" dirty="0"/>
              <a:t>- carry out repairs necessary because the tenant failed to use the property in a tenant like manner</a:t>
            </a:r>
          </a:p>
          <a:p>
            <a:endParaRPr lang="en-GB" dirty="0"/>
          </a:p>
          <a:p>
            <a:r>
              <a:rPr lang="en-GB" dirty="0"/>
              <a:t>- rebuild or reinstate the property after destruction or damage by fire, flood or storms</a:t>
            </a:r>
          </a:p>
          <a:p>
            <a:endParaRPr lang="en-GB" dirty="0"/>
          </a:p>
          <a:p>
            <a:r>
              <a:rPr lang="en-GB" dirty="0"/>
              <a:t>- repair or maintain anything the tenant is entitled to remove from the property</a:t>
            </a:r>
          </a:p>
        </p:txBody>
      </p:sp>
      <p:sp>
        <p:nvSpPr>
          <p:cNvPr id="4" name="Slide Number Placeholder 3"/>
          <p:cNvSpPr>
            <a:spLocks noGrp="1"/>
          </p:cNvSpPr>
          <p:nvPr>
            <p:ph type="sldNum" sz="quarter" idx="5"/>
          </p:nvPr>
        </p:nvSpPr>
        <p:spPr/>
        <p:txBody>
          <a:bodyPr/>
          <a:lstStyle/>
          <a:p>
            <a:fld id="{896C49C4-91E7-4941-8DDA-21E734EA28E4}" type="slidenum">
              <a:rPr lang="en-GB" smtClean="0"/>
              <a:t>12</a:t>
            </a:fld>
            <a:endParaRPr lang="en-GB"/>
          </a:p>
        </p:txBody>
      </p:sp>
    </p:spTree>
    <p:extLst>
      <p:ext uri="{BB962C8B-B14F-4D97-AF65-F5344CB8AC3E}">
        <p14:creationId xmlns:p14="http://schemas.microsoft.com/office/powerpoint/2010/main" val="1137938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Section 9A creates an implied term that a landlord must ensure a dwelling they let out is fit for human habitation. The property must be fit for habitation on the day of letting and throughout the tenancy. </a:t>
            </a:r>
          </a:p>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Where a home is unfit, the landlord must take steps to remedy this. The landlord might need to make improvements to the property as well as carrying out repairs to remedy a defect.</a:t>
            </a:r>
          </a:p>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A property might be unfit for human habitation if it has:</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damp  </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drainage and sanitary problems</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a health and safety hazard</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Water supply</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Ventilation</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Natural lighting</a:t>
            </a:r>
          </a:p>
          <a:p>
            <a:pPr marL="171450" indent="-171450" algn="l">
              <a:buFont typeface="Arial" panose="020B0604020202020204" pitchFamily="34" charset="0"/>
              <a:buChar char="•"/>
            </a:pPr>
            <a:r>
              <a:rPr lang="en-GB" b="0" i="0" dirty="0">
                <a:solidFill>
                  <a:srgbClr val="333333"/>
                </a:solidFill>
                <a:effectLst/>
                <a:latin typeface="Barlow" panose="00000500000000000000" pitchFamily="2" charset="0"/>
              </a:rPr>
              <a:t>Facilities for preparing food or disposal of waste water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i="0" dirty="0">
                <a:solidFill>
                  <a:srgbClr val="333333"/>
                </a:solidFill>
                <a:effectLst/>
                <a:latin typeface="Barlow" panose="00000500000000000000" pitchFamily="2" charset="0"/>
              </a:rPr>
              <a:t>A hazard under the Housing Health and Safety Rating System</a:t>
            </a:r>
          </a:p>
          <a:p>
            <a:pPr marL="171450" indent="-171450" algn="l">
              <a:buFont typeface="Arial" panose="020B0604020202020204" pitchFamily="34" charset="0"/>
              <a:buChar char="•"/>
            </a:pPr>
            <a:endParaRPr lang="en-GB" b="0" i="0" dirty="0">
              <a:solidFill>
                <a:srgbClr val="333333"/>
              </a:solidFill>
              <a:effectLst/>
              <a:latin typeface="Barlow" panose="00000500000000000000" pitchFamily="2" charset="0"/>
            </a:endParaRPr>
          </a:p>
          <a:p>
            <a:pPr algn="l"/>
            <a:endParaRPr lang="en-GB" b="0" i="0" dirty="0">
              <a:solidFill>
                <a:srgbClr val="333333"/>
              </a:solidFill>
              <a:effectLst/>
              <a:latin typeface="Barlow" panose="00000500000000000000" pitchFamily="2" charset="0"/>
            </a:endParaRPr>
          </a:p>
          <a:p>
            <a:pPr marL="0" indent="0" algn="l">
              <a:buFont typeface="Arial" panose="020B0604020202020204" pitchFamily="34" charset="0"/>
              <a:buNone/>
            </a:pPr>
            <a:endParaRPr lang="en-GB" b="0" i="0" dirty="0">
              <a:solidFill>
                <a:srgbClr val="333333"/>
              </a:solidFill>
              <a:effectLst/>
              <a:latin typeface="Barlow" panose="00000500000000000000" pitchFamily="2" charset="0"/>
            </a:endParaRP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13</a:t>
            </a:fld>
            <a:endParaRPr lang="en-GB"/>
          </a:p>
        </p:txBody>
      </p:sp>
    </p:spTree>
    <p:extLst>
      <p:ext uri="{BB962C8B-B14F-4D97-AF65-F5344CB8AC3E}">
        <p14:creationId xmlns:p14="http://schemas.microsoft.com/office/powerpoint/2010/main" val="3763069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33333"/>
                </a:solidFill>
                <a:effectLst/>
                <a:latin typeface="Barlow" panose="00000500000000000000" pitchFamily="2" charset="0"/>
              </a:rPr>
              <a:t>Where the landlord requires the consent of a superior landlord or third party, the landlord is not liable if they have taken reasonable endeavours to obtain consent and this has not been given.</a:t>
            </a:r>
          </a:p>
          <a:p>
            <a:pPr algn="l"/>
            <a:endParaRPr lang="en-GB" b="0" i="0" dirty="0">
              <a:solidFill>
                <a:srgbClr val="333333"/>
              </a:solidFill>
              <a:effectLst/>
              <a:latin typeface="Barlow" panose="00000500000000000000" pitchFamily="2" charset="0"/>
            </a:endParaRPr>
          </a:p>
          <a:p>
            <a:pPr algn="l"/>
            <a:r>
              <a:rPr lang="en-GB" b="0" i="0" dirty="0">
                <a:solidFill>
                  <a:srgbClr val="333333"/>
                </a:solidFill>
                <a:effectLst/>
                <a:latin typeface="Barlow" panose="00000500000000000000" pitchFamily="2" charset="0"/>
              </a:rPr>
              <a:t>A landlord is also not required to carry out works that would cause them to breach other legal obligations, for example planning permission or listed building consent.</a:t>
            </a: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14</a:t>
            </a:fld>
            <a:endParaRPr lang="en-GB"/>
          </a:p>
        </p:txBody>
      </p:sp>
    </p:spTree>
    <p:extLst>
      <p:ext uri="{BB962C8B-B14F-4D97-AF65-F5344CB8AC3E}">
        <p14:creationId xmlns:p14="http://schemas.microsoft.com/office/powerpoint/2010/main" val="61465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7000"/>
              </a:lnSpc>
              <a:spcAft>
                <a:spcPts val="800"/>
              </a:spcAft>
              <a:buNone/>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 affected person can make a court claim for breach of a duty under the Act if:</a:t>
            </a:r>
          </a:p>
          <a:p>
            <a:pPr lvl="1">
              <a:lnSpc>
                <a:spcPct val="107000"/>
              </a:lnSpc>
              <a:spcAft>
                <a:spcPts val="800"/>
              </a:spcAft>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they suffer injury or property damage caused by a landlord's failure to fix relevant defects in a property</a:t>
            </a:r>
          </a:p>
          <a:p>
            <a:pPr lvl="1">
              <a:lnSpc>
                <a:spcPct val="107000"/>
              </a:lnSpc>
              <a:spcAft>
                <a:spcPts val="800"/>
              </a:spcAft>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a dwelling is unfit for human habitation due to construction or repair defects</a:t>
            </a:r>
          </a:p>
          <a:p>
            <a:pPr lvl="1">
              <a:lnSpc>
                <a:spcPct val="107000"/>
              </a:lnSpc>
              <a:spcAft>
                <a:spcPts val="800"/>
              </a:spcAft>
            </a:pP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 person can claim for damages. Damages might put them in the same financial position they would have been in had they not experienced the breach of duty.</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 affected person might be able to make a claim against someone other than a landlord. Where construction or repair defects make a property unfit for habitation, a person might be able to make a claim against a:</a:t>
            </a:r>
          </a:p>
          <a:p>
            <a:pPr marL="800100" lvl="1" indent="-342900">
              <a:lnSpc>
                <a:spcPct val="107000"/>
              </a:lnSpc>
              <a:spcAft>
                <a:spcPts val="800"/>
              </a:spcAft>
              <a:buFont typeface="Symbol" panose="05050102010706020507" pitchFamily="18" charset="2"/>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builder</a:t>
            </a:r>
          </a:p>
          <a:p>
            <a:pPr marL="800100" lvl="1" indent="-342900">
              <a:lnSpc>
                <a:spcPct val="107000"/>
              </a:lnSpc>
              <a:spcAft>
                <a:spcPts val="800"/>
              </a:spcAft>
              <a:buFont typeface="Symbol" panose="05050102010706020507" pitchFamily="18" charset="2"/>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surveyor</a:t>
            </a:r>
          </a:p>
          <a:p>
            <a:pPr marL="800100" lvl="1" indent="-342900">
              <a:lnSpc>
                <a:spcPct val="107000"/>
              </a:lnSpc>
              <a:spcAft>
                <a:spcPts val="800"/>
              </a:spcAft>
              <a:buFont typeface="Symbol" panose="05050102010706020507" pitchFamily="18" charset="2"/>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property developer</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 person other than the tenant might be able to make a claim when a landlord does not repair a relevant defect and they experience injury or property damage. This includes:</a:t>
            </a:r>
          </a:p>
          <a:p>
            <a:pPr marL="742950" lvl="1" indent="-285750">
              <a:lnSpc>
                <a:spcPct val="107000"/>
              </a:lnSpc>
              <a:spcAft>
                <a:spcPts val="800"/>
              </a:spcAft>
              <a:buFont typeface="Arial" panose="020B0604020202020204" pitchFamily="34" charset="0"/>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visitors to the property</a:t>
            </a:r>
          </a:p>
          <a:p>
            <a:pPr marL="742950" lvl="1" indent="-285750">
              <a:lnSpc>
                <a:spcPct val="107000"/>
              </a:lnSpc>
              <a:spcAft>
                <a:spcPts val="800"/>
              </a:spcAft>
              <a:buFont typeface="Arial" panose="020B0604020202020204" pitchFamily="34" charset="0"/>
              <a:buChar char="•"/>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members of the tenant's household</a:t>
            </a:r>
          </a:p>
          <a:p>
            <a:pPr marL="742950" lvl="1"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Times New Roman" panose="02020603050405020304" pitchFamily="18" charset="0"/>
              </a:rPr>
              <a:t>people with a legal interest in the property</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896C49C4-91E7-4941-8DDA-21E734EA28E4}" type="slidenum">
              <a:rPr lang="en-GB" smtClean="0"/>
              <a:t>15</a:t>
            </a:fld>
            <a:endParaRPr lang="en-GB"/>
          </a:p>
        </p:txBody>
      </p:sp>
    </p:spTree>
    <p:extLst>
      <p:ext uri="{BB962C8B-B14F-4D97-AF65-F5344CB8AC3E}">
        <p14:creationId xmlns:p14="http://schemas.microsoft.com/office/powerpoint/2010/main" val="1785834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D6A01-EB51-1680-85E7-7B2DB4CEB2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F68F943-EB87-026D-9326-B8D2B8D5C2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45D7A7-06C0-F251-395F-0099512AA516}"/>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5" name="Footer Placeholder 4">
            <a:extLst>
              <a:ext uri="{FF2B5EF4-FFF2-40B4-BE49-F238E27FC236}">
                <a16:creationId xmlns:a16="http://schemas.microsoft.com/office/drawing/2014/main" id="{9E08F47A-AC3E-EB70-2534-E5AFFF5E34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522E40-356E-2F7E-5B1B-D1DA1BD6E8B7}"/>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604232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C02B-E286-36FD-D647-97486B1BCF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72CCF7-1BCC-5B2C-AC14-1E131A0A3A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42F64-F129-6408-8C7A-AB315914A0B7}"/>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5" name="Footer Placeholder 4">
            <a:extLst>
              <a:ext uri="{FF2B5EF4-FFF2-40B4-BE49-F238E27FC236}">
                <a16:creationId xmlns:a16="http://schemas.microsoft.com/office/drawing/2014/main" id="{8652204F-412E-C90C-B785-8D415A20BA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C847DE-5F6A-F5AA-A512-901D4F0C5DA4}"/>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234339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68CA76-809F-6528-CA6A-49BDBCFBBD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6DF4DA-B811-2D51-B8BC-3A34E69440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6153C7-7B1D-E617-8DF4-078326601283}"/>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5" name="Footer Placeholder 4">
            <a:extLst>
              <a:ext uri="{FF2B5EF4-FFF2-40B4-BE49-F238E27FC236}">
                <a16:creationId xmlns:a16="http://schemas.microsoft.com/office/drawing/2014/main" id="{8E015B8F-D7CF-FA61-5DB9-331F90BF3C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4611DF-64A2-3DFD-919B-500F464AA8A0}"/>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224316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ey content">
    <p:spTree>
      <p:nvGrpSpPr>
        <p:cNvPr id="1" name=""/>
        <p:cNvGrpSpPr/>
        <p:nvPr/>
      </p:nvGrpSpPr>
      <p:grpSpPr>
        <a:xfrm>
          <a:off x="0" y="0"/>
          <a:ext cx="0" cy="0"/>
          <a:chOff x="0" y="0"/>
          <a:chExt cx="0" cy="0"/>
        </a:xfrm>
      </p:grpSpPr>
      <p:sp>
        <p:nvSpPr>
          <p:cNvPr id="22" name="Rectangle 21"/>
          <p:cNvSpPr/>
          <p:nvPr userDrawn="1"/>
        </p:nvSpPr>
        <p:spPr>
          <a:xfrm>
            <a:off x="0" y="0"/>
            <a:ext cx="12192000" cy="68580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07" tIns="60953" rIns="121907" bIns="60953" numCol="1" spcCol="0" rtlCol="0" fromWordArt="0" anchor="ctr" anchorCtr="0" forceAA="0" compatLnSpc="1">
            <a:prstTxWarp prst="textNoShape">
              <a:avLst/>
            </a:prstTxWarp>
            <a:noAutofit/>
          </a:bodyPr>
          <a:lstStyle/>
          <a:p>
            <a:pPr algn="ctr"/>
            <a:endParaRPr lang="en-US" sz="1867" dirty="0"/>
          </a:p>
        </p:txBody>
      </p:sp>
      <p:cxnSp>
        <p:nvCxnSpPr>
          <p:cNvPr id="14" name="Straight Connector 13"/>
          <p:cNvCxnSpPr/>
          <p:nvPr userDrawn="1"/>
        </p:nvCxnSpPr>
        <p:spPr>
          <a:xfrm flipV="1">
            <a:off x="677815" y="1062153"/>
            <a:ext cx="10836388" cy="34424"/>
          </a:xfrm>
          <a:prstGeom prst="line">
            <a:avLst/>
          </a:prstGeom>
          <a:ln>
            <a:solidFill>
              <a:srgbClr val="1E416C"/>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p:nvPr>
        </p:nvSpPr>
        <p:spPr>
          <a:xfrm>
            <a:off x="801581" y="498011"/>
            <a:ext cx="6971895" cy="400051"/>
          </a:xfrm>
          <a:prstGeom prst="rect">
            <a:avLst/>
          </a:prstGeom>
        </p:spPr>
        <p:txBody>
          <a:bodyPr lIns="91430" tIns="45715" rIns="91430" bIns="45715"/>
          <a:lstStyle>
            <a:lvl1pPr marL="0" indent="0">
              <a:buFontTx/>
              <a:buNone/>
              <a:defRPr sz="2667">
                <a:solidFill>
                  <a:srgbClr val="1E416C"/>
                </a:solidFill>
                <a:latin typeface="Georgia" panose="02040502050405020303" pitchFamily="18" charset="0"/>
                <a:ea typeface="Adria Slab" charset="0"/>
                <a:cs typeface="Arial" panose="020B0604020202020204" pitchFamily="34" charset="0"/>
              </a:defRPr>
            </a:lvl1pPr>
            <a:lvl2pPr marL="457134" indent="0">
              <a:buFontTx/>
              <a:buNone/>
              <a:defRPr sz="1867">
                <a:latin typeface="Adria Slab" charset="0"/>
                <a:ea typeface="Adria Slab" charset="0"/>
                <a:cs typeface="Adria Slab" charset="0"/>
              </a:defRPr>
            </a:lvl2pPr>
            <a:lvl3pPr marL="914268" indent="0">
              <a:buFontTx/>
              <a:buNone/>
              <a:defRPr sz="1867">
                <a:latin typeface="Adria Slab" charset="0"/>
                <a:ea typeface="Adria Slab" charset="0"/>
                <a:cs typeface="Adria Slab" charset="0"/>
              </a:defRPr>
            </a:lvl3pPr>
            <a:lvl4pPr marL="1371402" indent="0">
              <a:buFontTx/>
              <a:buNone/>
              <a:defRPr sz="1867">
                <a:latin typeface="Adria Slab" charset="0"/>
                <a:ea typeface="Adria Slab" charset="0"/>
                <a:cs typeface="Adria Slab" charset="0"/>
              </a:defRPr>
            </a:lvl4pPr>
            <a:lvl5pPr marL="1828536" indent="0">
              <a:buFontTx/>
              <a:buNone/>
              <a:defRPr sz="1867">
                <a:latin typeface="Adria Slab" charset="0"/>
                <a:ea typeface="Adria Slab" charset="0"/>
                <a:cs typeface="Adria Slab" charset="0"/>
              </a:defRPr>
            </a:lvl5pPr>
          </a:lstStyle>
          <a:p>
            <a:pPr lvl="0"/>
            <a:r>
              <a:rPr lang="en-GB"/>
              <a:t>Click to edit Master text styles</a:t>
            </a:r>
          </a:p>
        </p:txBody>
      </p:sp>
      <p:cxnSp>
        <p:nvCxnSpPr>
          <p:cNvPr id="23" name="Straight Connector 22"/>
          <p:cNvCxnSpPr/>
          <p:nvPr userDrawn="1"/>
        </p:nvCxnSpPr>
        <p:spPr>
          <a:xfrm flipV="1">
            <a:off x="677817" y="6100666"/>
            <a:ext cx="10836388" cy="31295"/>
          </a:xfrm>
          <a:prstGeom prst="line">
            <a:avLst/>
          </a:prstGeom>
          <a:ln w="3175">
            <a:solidFill>
              <a:srgbClr val="1E416C"/>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userDrawn="1"/>
        </p:nvSpPr>
        <p:spPr>
          <a:xfrm>
            <a:off x="9689993" y="6235485"/>
            <a:ext cx="2302201" cy="338554"/>
          </a:xfrm>
          <a:prstGeom prst="rect">
            <a:avLst/>
          </a:prstGeom>
          <a:noFill/>
        </p:spPr>
        <p:txBody>
          <a:bodyPr wrap="square" rtlCol="0">
            <a:spAutoFit/>
          </a:bodyPr>
          <a:lstStyle/>
          <a:p>
            <a:r>
              <a:rPr lang="fi-FI" sz="1600" dirty="0">
                <a:solidFill>
                  <a:srgbClr val="1E416C"/>
                </a:solidFill>
                <a:latin typeface="Georgia" panose="02040502050405020303" pitchFamily="18" charset="0"/>
                <a:ea typeface="Adria Slab" panose="00000500000000000000" pitchFamily="50" charset="0"/>
              </a:rPr>
              <a:t>@gardencourtlaw</a:t>
            </a:r>
            <a:endParaRPr lang="en-GB" sz="1600" dirty="0">
              <a:solidFill>
                <a:srgbClr val="1E416C"/>
              </a:solidFill>
              <a:latin typeface="Georgia" panose="02040502050405020303" pitchFamily="18" charset="0"/>
              <a:ea typeface="Adria Slab" panose="00000500000000000000" pitchFamily="50" charset="0"/>
            </a:endParaRPr>
          </a:p>
        </p:txBody>
      </p:sp>
      <p:sp>
        <p:nvSpPr>
          <p:cNvPr id="4" name="TextBox 3"/>
          <p:cNvSpPr txBox="1"/>
          <p:nvPr userDrawn="1"/>
        </p:nvSpPr>
        <p:spPr>
          <a:xfrm>
            <a:off x="1869990" y="2010033"/>
            <a:ext cx="6738551" cy="3113903"/>
          </a:xfrm>
          <a:prstGeom prst="rect">
            <a:avLst/>
          </a:prstGeom>
          <a:noFill/>
        </p:spPr>
        <p:txBody>
          <a:bodyPr wrap="square" rtlCol="0">
            <a:spAutoFit/>
          </a:bodyPr>
          <a:lstStyle/>
          <a:p>
            <a:endParaRPr lang="en-GB" sz="1867"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1677" y="6271340"/>
            <a:ext cx="2216624" cy="297619"/>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0947" y="6318355"/>
            <a:ext cx="299045" cy="243291"/>
          </a:xfrm>
          <a:prstGeom prst="rect">
            <a:avLst/>
          </a:prstGeom>
        </p:spPr>
      </p:pic>
    </p:spTree>
    <p:extLst>
      <p:ext uri="{BB962C8B-B14F-4D97-AF65-F5344CB8AC3E}">
        <p14:creationId xmlns:p14="http://schemas.microsoft.com/office/powerpoint/2010/main" val="323442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D5DC9-BA2C-1A3B-E419-C86AD1E976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437B32-FCA9-48A4-E7C5-FF58197DE2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E91C82-A6DA-75EC-ABCA-C0A152487746}"/>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5" name="Footer Placeholder 4">
            <a:extLst>
              <a:ext uri="{FF2B5EF4-FFF2-40B4-BE49-F238E27FC236}">
                <a16:creationId xmlns:a16="http://schemas.microsoft.com/office/drawing/2014/main" id="{B1789794-C6CC-967D-E125-4B41742083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82EE2E-0788-67E8-07A0-94AF78F3CEAC}"/>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327615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BF4F8-19F8-626D-F9F3-3077B9D099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C8C0EE-B456-96AA-AA6E-CB6E93353B1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DC8D28-868B-2C30-C9C2-919269BB3DFA}"/>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5" name="Footer Placeholder 4">
            <a:extLst>
              <a:ext uri="{FF2B5EF4-FFF2-40B4-BE49-F238E27FC236}">
                <a16:creationId xmlns:a16="http://schemas.microsoft.com/office/drawing/2014/main" id="{3316ED39-141F-A3DA-6AF3-4C1BE8E55D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0C01A3-BCFC-3E70-5F28-DE93880CC576}"/>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551465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6EE09-C7B5-DE17-CFB1-50501AC7CB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2CC0CB4-5C3D-BB45-7526-44B0F705F2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FAE9E06-D1F9-1C45-D366-1C01841743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25CD649-E54E-98AF-EDFA-3BCBC2280636}"/>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6" name="Footer Placeholder 5">
            <a:extLst>
              <a:ext uri="{FF2B5EF4-FFF2-40B4-BE49-F238E27FC236}">
                <a16:creationId xmlns:a16="http://schemas.microsoft.com/office/drawing/2014/main" id="{1F456BFB-056E-9155-F4FE-4AEEB7F904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7C9B5D-9AC9-05DB-154A-BB229F52BF3D}"/>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307530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B0AB-5CD2-A08D-2983-C5A56B6062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4CFCE4-8345-CE3F-AF44-CCCC23D813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01A3EE-D854-C15E-08B6-57392EAB8D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94180C4-F693-CE21-3411-EC82F0074E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07A31D-5036-F17D-FDB3-F4109938D2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E3E025-1F6B-5673-6FE2-12623C394861}"/>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8" name="Footer Placeholder 7">
            <a:extLst>
              <a:ext uri="{FF2B5EF4-FFF2-40B4-BE49-F238E27FC236}">
                <a16:creationId xmlns:a16="http://schemas.microsoft.com/office/drawing/2014/main" id="{10907230-26F0-091F-B6B3-2F4A0DDA60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6635E8-13C4-6603-9526-CEAB559BF0E6}"/>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1521455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E2E59-75B9-67D3-86BB-1FBC1EB93C3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2923A2F-F996-991B-92D0-7DA6BF83EEED}"/>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4" name="Footer Placeholder 3">
            <a:extLst>
              <a:ext uri="{FF2B5EF4-FFF2-40B4-BE49-F238E27FC236}">
                <a16:creationId xmlns:a16="http://schemas.microsoft.com/office/drawing/2014/main" id="{522035B8-0455-80A8-9126-62D188BFCFF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CB4DEEF-77BA-2F76-DD99-4D2C62D0DC68}"/>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301692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33D253-8AF4-566E-572D-96A9EB15A1AC}"/>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3" name="Footer Placeholder 2">
            <a:extLst>
              <a:ext uri="{FF2B5EF4-FFF2-40B4-BE49-F238E27FC236}">
                <a16:creationId xmlns:a16="http://schemas.microsoft.com/office/drawing/2014/main" id="{CBFFBD90-9D4F-FE22-B180-129A3399C5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DA7CBA2-88A0-6D8B-547A-15B40D544DB2}"/>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4157865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5FE8-7272-F609-B852-F8EEF7D676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879675-ECAC-00A7-2EA3-FFEC387485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90AAF6-1629-BB33-E45C-227B7C251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D07315-2878-DFBD-08DB-ADAC084969DE}"/>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6" name="Footer Placeholder 5">
            <a:extLst>
              <a:ext uri="{FF2B5EF4-FFF2-40B4-BE49-F238E27FC236}">
                <a16:creationId xmlns:a16="http://schemas.microsoft.com/office/drawing/2014/main" id="{ACE7B617-4C61-B801-01D9-904E1441A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EE9BA9-BFBB-21ED-2D33-FF0323982BC1}"/>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58128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F9F48-737E-107A-176E-2491863267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295731-9EB4-9250-F5BB-7203B0EF5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B9E8190-2B09-92D8-132F-408AC23D7C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C3E0D-24E5-902E-840F-8A216A46F808}"/>
              </a:ext>
            </a:extLst>
          </p:cNvPr>
          <p:cNvSpPr>
            <a:spLocks noGrp="1"/>
          </p:cNvSpPr>
          <p:nvPr>
            <p:ph type="dt" sz="half" idx="10"/>
          </p:nvPr>
        </p:nvSpPr>
        <p:spPr/>
        <p:txBody>
          <a:bodyPr/>
          <a:lstStyle/>
          <a:p>
            <a:fld id="{196DCF5A-85F7-4BFD-8332-F19B3E4D1940}" type="datetimeFigureOut">
              <a:rPr lang="en-GB" smtClean="0"/>
              <a:t>05/03/2025</a:t>
            </a:fld>
            <a:endParaRPr lang="en-GB"/>
          </a:p>
        </p:txBody>
      </p:sp>
      <p:sp>
        <p:nvSpPr>
          <p:cNvPr id="6" name="Footer Placeholder 5">
            <a:extLst>
              <a:ext uri="{FF2B5EF4-FFF2-40B4-BE49-F238E27FC236}">
                <a16:creationId xmlns:a16="http://schemas.microsoft.com/office/drawing/2014/main" id="{C14F2A7B-072C-4C61-8C9E-789E96B813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DC2460-1AD7-09A5-CA54-81F6CCF8D85E}"/>
              </a:ext>
            </a:extLst>
          </p:cNvPr>
          <p:cNvSpPr>
            <a:spLocks noGrp="1"/>
          </p:cNvSpPr>
          <p:nvPr>
            <p:ph type="sldNum" sz="quarter" idx="12"/>
          </p:nvPr>
        </p:nvSpPr>
        <p:spPr/>
        <p:txBody>
          <a:bodyPr/>
          <a:lstStyle/>
          <a:p>
            <a:fld id="{F51A1590-6F54-4717-98FC-582041A0E25B}" type="slidenum">
              <a:rPr lang="en-GB" smtClean="0"/>
              <a:t>‹#›</a:t>
            </a:fld>
            <a:endParaRPr lang="en-GB"/>
          </a:p>
        </p:txBody>
      </p:sp>
    </p:spTree>
    <p:extLst>
      <p:ext uri="{BB962C8B-B14F-4D97-AF65-F5344CB8AC3E}">
        <p14:creationId xmlns:p14="http://schemas.microsoft.com/office/powerpoint/2010/main" val="324539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49639D-1C69-6F2B-5E1E-99165FBF1D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DF2BBD-D307-1C7E-7396-F4B9C4A61F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01D59-F306-32D1-7B68-36C8CA1280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96DCF5A-85F7-4BFD-8332-F19B3E4D1940}" type="datetimeFigureOut">
              <a:rPr lang="en-GB" smtClean="0"/>
              <a:t>05/03/2025</a:t>
            </a:fld>
            <a:endParaRPr lang="en-GB"/>
          </a:p>
        </p:txBody>
      </p:sp>
      <p:sp>
        <p:nvSpPr>
          <p:cNvPr id="5" name="Footer Placeholder 4">
            <a:extLst>
              <a:ext uri="{FF2B5EF4-FFF2-40B4-BE49-F238E27FC236}">
                <a16:creationId xmlns:a16="http://schemas.microsoft.com/office/drawing/2014/main" id="{A44F49EE-C2F5-5154-6AF4-40213AF65D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B4986DD-C94D-D2C1-69FD-41103FB146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51A1590-6F54-4717-98FC-582041A0E25B}" type="slidenum">
              <a:rPr lang="en-GB" smtClean="0"/>
              <a:t>‹#›</a:t>
            </a:fld>
            <a:endParaRPr lang="en-GB"/>
          </a:p>
        </p:txBody>
      </p:sp>
    </p:spTree>
    <p:extLst>
      <p:ext uri="{BB962C8B-B14F-4D97-AF65-F5344CB8AC3E}">
        <p14:creationId xmlns:p14="http://schemas.microsoft.com/office/powerpoint/2010/main" val="38323248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legislation.gov.uk/uksi/2005/3208/schedule/1/ma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gov.uk/government/publications/housing-health-and-safety-rating-system-enforcement-guidance-housing-conditions"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england.shelter.org.uk/professional_resources/legal/homelessness_applications/homelessness_and_threatened_homelessness/homeless_applicants_with_accommodation_that_is_not_reasonable_to_occupy"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exisnexis.com/uk/lexispsl/disputeresolution/document/393786/594N-DBW1-F18D-X3B1-00000-00/linkHandler.faces?A=0.23283024348187398&amp;bct=A&amp;service=citation&amp;risb=&amp;langcountry=GB&amp;linkInfo=F%23GB%23UK_ACTS%23num%251985_70a_Title%25" TargetMode="External"/><Relationship Id="rId2" Type="http://schemas.openxmlformats.org/officeDocument/2006/relationships/hyperlink" Target="https://www.lexisnexis.com/uk/lexispsl/disputeresolution/document/393786/594N-DBW1-F18D-X3B1-00000-00/linkHandler.faces?A=0.7514515200474813&amp;bct=A&amp;service=citation&amp;risb=&amp;langcountry=GB&amp;linkInfo=F%23GB%23UK_ACTS%23num%251985_70a%25sect%2511%25section%2511%2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BD3884-23F0-0F43-1B3D-7872751E2346}"/>
              </a:ext>
            </a:extLst>
          </p:cNvPr>
          <p:cNvSpPr>
            <a:spLocks noGrp="1"/>
          </p:cNvSpPr>
          <p:nvPr>
            <p:ph type="ctrTitle"/>
          </p:nvPr>
        </p:nvSpPr>
        <p:spPr>
          <a:xfrm>
            <a:off x="4162567" y="818984"/>
            <a:ext cx="6714699" cy="3178689"/>
          </a:xfrm>
        </p:spPr>
        <p:txBody>
          <a:bodyPr>
            <a:normAutofit/>
          </a:bodyPr>
          <a:lstStyle/>
          <a:p>
            <a:pPr algn="l"/>
            <a:r>
              <a:rPr lang="en-GB" sz="4800" dirty="0">
                <a:solidFill>
                  <a:srgbClr val="FFFFFF"/>
                </a:solidFill>
              </a:rPr>
              <a:t>Disrepair Project </a:t>
            </a:r>
            <a:br>
              <a:rPr lang="en-GB" sz="4800" dirty="0">
                <a:solidFill>
                  <a:srgbClr val="FFFFFF"/>
                </a:solidFill>
              </a:rPr>
            </a:br>
            <a:br>
              <a:rPr lang="en-GB" sz="4800" dirty="0">
                <a:solidFill>
                  <a:srgbClr val="FFFFFF"/>
                </a:solidFill>
              </a:rPr>
            </a:br>
            <a:r>
              <a:rPr lang="en-GB" sz="2400" dirty="0">
                <a:solidFill>
                  <a:srgbClr val="FFFFFF"/>
                </a:solidFill>
              </a:rPr>
              <a:t>University House</a:t>
            </a:r>
            <a:br>
              <a:rPr lang="en-GB" sz="2400" dirty="0">
                <a:solidFill>
                  <a:srgbClr val="FFFFFF"/>
                </a:solidFill>
              </a:rPr>
            </a:br>
            <a:r>
              <a:rPr lang="en-GB" sz="2400" dirty="0">
                <a:solidFill>
                  <a:srgbClr val="FFFFFF"/>
                </a:solidFill>
              </a:rPr>
              <a:t>Legal Advice Centre</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2F73273B-14B3-D0C3-0AF8-943999924FBF}"/>
              </a:ext>
            </a:extLst>
          </p:cNvPr>
          <p:cNvSpPr>
            <a:spLocks noGrp="1"/>
          </p:cNvSpPr>
          <p:nvPr>
            <p:ph type="subTitle" idx="1"/>
          </p:nvPr>
        </p:nvSpPr>
        <p:spPr>
          <a:xfrm>
            <a:off x="4285397" y="4960961"/>
            <a:ext cx="7055893" cy="1078054"/>
          </a:xfrm>
        </p:spPr>
        <p:txBody>
          <a:bodyPr>
            <a:normAutofit/>
          </a:bodyPr>
          <a:lstStyle/>
          <a:p>
            <a:pPr algn="l"/>
            <a:r>
              <a:rPr lang="en-GB" dirty="0">
                <a:solidFill>
                  <a:srgbClr val="FFFFFF"/>
                </a:solidFill>
              </a:rPr>
              <a:t>20 May 2024</a:t>
            </a:r>
          </a:p>
        </p:txBody>
      </p:sp>
    </p:spTree>
    <p:extLst>
      <p:ext uri="{BB962C8B-B14F-4D97-AF65-F5344CB8AC3E}">
        <p14:creationId xmlns:p14="http://schemas.microsoft.com/office/powerpoint/2010/main" val="1448125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7C1004-E2AE-1B89-FB65-98EE4C8A37BD}"/>
              </a:ext>
            </a:extLst>
          </p:cNvPr>
          <p:cNvSpPr>
            <a:spLocks noGrp="1"/>
          </p:cNvSpPr>
          <p:nvPr>
            <p:ph type="title"/>
          </p:nvPr>
        </p:nvSpPr>
        <p:spPr>
          <a:xfrm>
            <a:off x="1136397" y="502020"/>
            <a:ext cx="5323715" cy="1642970"/>
          </a:xfrm>
        </p:spPr>
        <p:txBody>
          <a:bodyPr anchor="b">
            <a:normAutofit/>
          </a:bodyPr>
          <a:lstStyle/>
          <a:p>
            <a:r>
              <a:rPr lang="en-US" sz="4000" b="1">
                <a:cs typeface="Calibri Light"/>
              </a:rPr>
              <a:t> Landlord’s repair obligations</a:t>
            </a:r>
            <a:endParaRPr lang="en-GB" sz="4000"/>
          </a:p>
        </p:txBody>
      </p:sp>
      <p:sp>
        <p:nvSpPr>
          <p:cNvPr id="58" name="Rectangle 57">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Content Placeholder 2">
            <a:extLst>
              <a:ext uri="{FF2B5EF4-FFF2-40B4-BE49-F238E27FC236}">
                <a16:creationId xmlns:a16="http://schemas.microsoft.com/office/drawing/2014/main" id="{891EDC17-FD80-634A-E2B3-959DD415A86E}"/>
              </a:ext>
            </a:extLst>
          </p:cNvPr>
          <p:cNvGraphicFramePr>
            <a:graphicFrameLocks noGrp="1"/>
          </p:cNvGraphicFramePr>
          <p:nvPr>
            <p:ph idx="1"/>
            <p:extLst>
              <p:ext uri="{D42A27DB-BD31-4B8C-83A1-F6EECF244321}">
                <p14:modId xmlns:p14="http://schemas.microsoft.com/office/powerpoint/2010/main" val="2801557459"/>
              </p:ext>
            </p:extLst>
          </p:nvPr>
        </p:nvGraphicFramePr>
        <p:xfrm>
          <a:off x="622300" y="2144990"/>
          <a:ext cx="7043833" cy="4210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5613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F3AE25-1905-EA42-BA7E-8ED0C2606590}"/>
              </a:ext>
            </a:extLst>
          </p:cNvPr>
          <p:cNvSpPr>
            <a:spLocks noGrp="1"/>
          </p:cNvSpPr>
          <p:nvPr>
            <p:ph type="title"/>
          </p:nvPr>
        </p:nvSpPr>
        <p:spPr>
          <a:xfrm>
            <a:off x="1136397" y="502020"/>
            <a:ext cx="5323715" cy="1642970"/>
          </a:xfrm>
        </p:spPr>
        <p:txBody>
          <a:bodyPr anchor="b">
            <a:normAutofit/>
          </a:bodyPr>
          <a:lstStyle/>
          <a:p>
            <a:r>
              <a:rPr lang="en-US" sz="3700">
                <a:latin typeface="Comic Sans MS"/>
                <a:ea typeface="+mn-lt"/>
                <a:cs typeface="+mn-lt"/>
              </a:rPr>
              <a:t>Express term in the tenancy agreement</a:t>
            </a:r>
            <a:br>
              <a:rPr lang="en-US" sz="3700">
                <a:latin typeface="Comic Sans MS"/>
                <a:ea typeface="+mn-lt"/>
                <a:cs typeface="+mn-lt"/>
              </a:rPr>
            </a:br>
            <a:endParaRPr lang="en-GB" sz="3700"/>
          </a:p>
        </p:txBody>
      </p:sp>
      <p:sp>
        <p:nvSpPr>
          <p:cNvPr id="3" name="Content Placeholder 2">
            <a:extLst>
              <a:ext uri="{FF2B5EF4-FFF2-40B4-BE49-F238E27FC236}">
                <a16:creationId xmlns:a16="http://schemas.microsoft.com/office/drawing/2014/main" id="{E9656091-7819-6857-27D8-2389C25BE30D}"/>
              </a:ext>
            </a:extLst>
          </p:cNvPr>
          <p:cNvSpPr>
            <a:spLocks noGrp="1"/>
          </p:cNvSpPr>
          <p:nvPr>
            <p:ph idx="1"/>
          </p:nvPr>
        </p:nvSpPr>
        <p:spPr>
          <a:xfrm>
            <a:off x="1144923" y="2405894"/>
            <a:ext cx="5315189" cy="3535083"/>
          </a:xfrm>
        </p:spPr>
        <p:txBody>
          <a:bodyPr vert="horz" lIns="91440" tIns="45720" rIns="91440" bIns="45720" rtlCol="0" anchor="t">
            <a:noAutofit/>
          </a:bodyPr>
          <a:lstStyle/>
          <a:p>
            <a:r>
              <a:rPr lang="en-GB" sz="1800" b="0" i="0" dirty="0">
                <a:effectLst/>
                <a:latin typeface="+mj-lt"/>
              </a:rPr>
              <a:t>A landlord cannot contract out of their obligations under section 11 by writing in a term in the tenancy agreement. </a:t>
            </a:r>
          </a:p>
          <a:p>
            <a:endParaRPr lang="en-GB" sz="1800" b="0" i="0" dirty="0">
              <a:effectLst/>
              <a:latin typeface="+mj-lt"/>
            </a:endParaRPr>
          </a:p>
          <a:p>
            <a:r>
              <a:rPr lang="en-GB" sz="1800" b="0" i="0" dirty="0">
                <a:effectLst/>
                <a:latin typeface="+mj-lt"/>
              </a:rPr>
              <a:t>They can add additional terms.</a:t>
            </a:r>
            <a:r>
              <a:rPr lang="en-GB" sz="1800" dirty="0">
                <a:latin typeface="+mj-lt"/>
              </a:rPr>
              <a:t> </a:t>
            </a:r>
            <a:endParaRPr lang="en-GB" sz="1800" b="0" i="0" dirty="0">
              <a:effectLst/>
              <a:latin typeface="+mj-lt"/>
            </a:endParaRPr>
          </a:p>
          <a:p>
            <a:endParaRPr lang="en-GB" sz="1800" b="0" i="0" dirty="0">
              <a:effectLst/>
              <a:latin typeface="+mj-lt"/>
            </a:endParaRPr>
          </a:p>
          <a:p>
            <a:r>
              <a:rPr lang="en-GB" sz="1800" b="0" i="0" dirty="0">
                <a:effectLst/>
                <a:latin typeface="+mj-lt"/>
              </a:rPr>
              <a:t>E.g. a landlord must repair appliances such as the oven or washing machine.</a:t>
            </a:r>
            <a:endParaRPr lang="en-GB" sz="1800" dirty="0">
              <a:latin typeface="+mj-lt"/>
            </a:endParaRPr>
          </a:p>
          <a:p>
            <a:endParaRPr lang="en-GB" sz="1800" dirty="0">
              <a:latin typeface="+mj-lt"/>
            </a:endParaRPr>
          </a:p>
          <a:p>
            <a:r>
              <a:rPr lang="en-GB" sz="1800" b="0" i="0" dirty="0">
                <a:effectLst/>
                <a:latin typeface="+mj-lt"/>
              </a:rPr>
              <a:t>Social housing tenancy agreements often include express terms regarding disrepair. A tenant should check their tenancy agreement for any additional terms</a:t>
            </a:r>
            <a:endParaRPr lang="en-GB" sz="1800" dirty="0">
              <a:latin typeface="+mj-lt"/>
            </a:endParaRPr>
          </a:p>
        </p:txBody>
      </p:sp>
      <p:sp>
        <p:nvSpPr>
          <p:cNvPr id="21" name="Rectangle 20">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Contract">
            <a:extLst>
              <a:ext uri="{FF2B5EF4-FFF2-40B4-BE49-F238E27FC236}">
                <a16:creationId xmlns:a16="http://schemas.microsoft.com/office/drawing/2014/main" id="{4E43EC62-F5AC-BEEA-B3BF-513AB54D86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110269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C4CB42B-E8D2-5016-494D-36ECDFC3ED53}"/>
              </a:ext>
            </a:extLst>
          </p:cNvPr>
          <p:cNvSpPr>
            <a:spLocks noGrp="1"/>
          </p:cNvSpPr>
          <p:nvPr>
            <p:ph type="title"/>
          </p:nvPr>
        </p:nvSpPr>
        <p:spPr>
          <a:xfrm>
            <a:off x="1371597" y="348865"/>
            <a:ext cx="10044023" cy="877729"/>
          </a:xfrm>
        </p:spPr>
        <p:txBody>
          <a:bodyPr anchor="ctr">
            <a:normAutofit/>
          </a:bodyPr>
          <a:lstStyle/>
          <a:p>
            <a:br>
              <a:rPr lang="en-GB" sz="1900" b="1">
                <a:solidFill>
                  <a:srgbClr val="FFFFFF"/>
                </a:solidFill>
                <a:ea typeface="+mn-lt"/>
                <a:cs typeface="+mn-lt"/>
              </a:rPr>
            </a:br>
            <a:r>
              <a:rPr lang="en-GB" sz="1900" b="1">
                <a:solidFill>
                  <a:srgbClr val="FFFFFF"/>
                </a:solidFill>
                <a:ea typeface="+mn-lt"/>
                <a:cs typeface="+mn-lt"/>
              </a:rPr>
              <a:t>S 11(1), Landlord and Tenant Act 1985 </a:t>
            </a:r>
            <a:br>
              <a:rPr lang="en-GB" sz="1900">
                <a:solidFill>
                  <a:srgbClr val="FFFFFF"/>
                </a:solidFill>
                <a:latin typeface="Comic Sans MS"/>
                <a:ea typeface="+mn-lt"/>
                <a:cs typeface="+mn-lt"/>
              </a:rPr>
            </a:br>
            <a:endParaRPr lang="en-GB" sz="1900">
              <a:solidFill>
                <a:srgbClr val="FFFFFF"/>
              </a:solidFill>
            </a:endParaRPr>
          </a:p>
        </p:txBody>
      </p:sp>
      <p:graphicFrame>
        <p:nvGraphicFramePr>
          <p:cNvPr id="5" name="Content Placeholder 2">
            <a:extLst>
              <a:ext uri="{FF2B5EF4-FFF2-40B4-BE49-F238E27FC236}">
                <a16:creationId xmlns:a16="http://schemas.microsoft.com/office/drawing/2014/main" id="{6E2605C2-AF6E-6675-EC08-BFEF167FB1D6}"/>
              </a:ext>
            </a:extLst>
          </p:cNvPr>
          <p:cNvGraphicFramePr>
            <a:graphicFrameLocks noGrp="1"/>
          </p:cNvGraphicFramePr>
          <p:nvPr>
            <p:ph idx="1"/>
            <p:extLst>
              <p:ext uri="{D42A27DB-BD31-4B8C-83A1-F6EECF244321}">
                <p14:modId xmlns:p14="http://schemas.microsoft.com/office/powerpoint/2010/main" val="1889861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5019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AA1CB6-FF46-D32A-37D5-97453DD272C5}"/>
              </a:ext>
            </a:extLst>
          </p:cNvPr>
          <p:cNvSpPr>
            <a:spLocks noGrp="1"/>
          </p:cNvSpPr>
          <p:nvPr>
            <p:ph type="title"/>
          </p:nvPr>
        </p:nvSpPr>
        <p:spPr>
          <a:xfrm>
            <a:off x="1040831" y="-23"/>
            <a:ext cx="5323715" cy="1642970"/>
          </a:xfrm>
        </p:spPr>
        <p:txBody>
          <a:bodyPr anchor="b">
            <a:normAutofit/>
          </a:bodyPr>
          <a:lstStyle/>
          <a:p>
            <a:r>
              <a:rPr lang="en-GB" sz="4000" b="1" dirty="0">
                <a:latin typeface="+mn-lt"/>
                <a:cs typeface="Calibri"/>
              </a:rPr>
              <a:t>Landlord and Tenant Act 1985  s9A</a:t>
            </a:r>
            <a:endParaRPr lang="en-GB" sz="4000" dirty="0"/>
          </a:p>
        </p:txBody>
      </p:sp>
      <p:sp>
        <p:nvSpPr>
          <p:cNvPr id="3" name="Content Placeholder 2">
            <a:extLst>
              <a:ext uri="{FF2B5EF4-FFF2-40B4-BE49-F238E27FC236}">
                <a16:creationId xmlns:a16="http://schemas.microsoft.com/office/drawing/2014/main" id="{1C1F011E-B335-F4DD-E35D-6EC825FEF8EC}"/>
              </a:ext>
            </a:extLst>
          </p:cNvPr>
          <p:cNvSpPr>
            <a:spLocks noGrp="1"/>
          </p:cNvSpPr>
          <p:nvPr>
            <p:ph idx="1"/>
          </p:nvPr>
        </p:nvSpPr>
        <p:spPr>
          <a:xfrm>
            <a:off x="240509" y="1642947"/>
            <a:ext cx="7394521" cy="4300653"/>
          </a:xfrm>
        </p:spPr>
        <p:txBody>
          <a:bodyPr vert="horz" lIns="91440" tIns="45720" rIns="91440" bIns="45720" rtlCol="0" anchor="t">
            <a:noAutofit/>
          </a:bodyPr>
          <a:lstStyle/>
          <a:p>
            <a:pPr marL="0" indent="0">
              <a:buNone/>
            </a:pPr>
            <a:r>
              <a:rPr lang="en-GB" sz="1400" b="0" i="0" dirty="0">
                <a:effectLst/>
                <a:latin typeface="+mj-lt"/>
              </a:rPr>
              <a:t>A landlord must make sure the property is fit for human habitation when they grant the tenancy and throughout.</a:t>
            </a:r>
          </a:p>
          <a:p>
            <a:pPr marL="0" indent="0">
              <a:buNone/>
            </a:pPr>
            <a:endParaRPr lang="en-GB" sz="1400" dirty="0">
              <a:latin typeface="+mj-lt"/>
            </a:endParaRPr>
          </a:p>
          <a:p>
            <a:r>
              <a:rPr lang="en-GB" sz="1400" dirty="0">
                <a:latin typeface="+mj-lt"/>
              </a:rPr>
              <a:t>Landlord and Tenant Act 1985  section 9A</a:t>
            </a:r>
          </a:p>
          <a:p>
            <a:r>
              <a:rPr lang="en-GB" sz="1400" i="1" dirty="0">
                <a:latin typeface="+mj-lt"/>
              </a:rPr>
              <a:t>9A Fitness for human habitation of dwellings in England</a:t>
            </a:r>
          </a:p>
          <a:p>
            <a:pPr marL="0" indent="0">
              <a:buNone/>
            </a:pPr>
            <a:r>
              <a:rPr lang="en-GB" sz="1400" i="1" dirty="0">
                <a:latin typeface="+mj-lt"/>
              </a:rPr>
              <a:t>(1)In a lease to which this section applies of a dwelling in England (see section 9B), there is implied a covenant by the lessor that the dwelling—</a:t>
            </a:r>
          </a:p>
          <a:p>
            <a:pPr marL="0" indent="0">
              <a:buNone/>
            </a:pPr>
            <a:r>
              <a:rPr lang="en-GB" sz="1400" i="1" dirty="0">
                <a:latin typeface="+mj-lt"/>
              </a:rPr>
              <a:t>	(a)is fit for human habitation at the time the lease is granted or otherwise created or, if later, at the beginning of the term of the lease, and</a:t>
            </a:r>
          </a:p>
          <a:p>
            <a:pPr marL="0" indent="0">
              <a:buNone/>
            </a:pPr>
            <a:r>
              <a:rPr lang="en-GB" sz="1400" i="1" dirty="0">
                <a:latin typeface="+mj-lt"/>
              </a:rPr>
              <a:t>	(b)will remain fit for human habitation during the term of the lease.</a:t>
            </a:r>
          </a:p>
          <a:p>
            <a:pPr marL="0" indent="0">
              <a:buNone/>
            </a:pPr>
            <a:endParaRPr lang="en-GB" sz="1400" i="1" dirty="0">
              <a:latin typeface="+mj-lt"/>
            </a:endParaRPr>
          </a:p>
          <a:p>
            <a:pPr marL="0" indent="0">
              <a:buNone/>
            </a:pPr>
            <a:r>
              <a:rPr lang="en-GB" sz="1400" dirty="0">
                <a:latin typeface="+mj-lt"/>
              </a:rPr>
              <a:t>This was implied by the Homes (Fitness for Human Habitation) Act 2018 which came into force on 20 March 2019</a:t>
            </a:r>
          </a:p>
          <a:p>
            <a:pPr marL="0" indent="0">
              <a:buNone/>
            </a:pPr>
            <a:endParaRPr lang="en-GB" sz="1400" dirty="0">
              <a:latin typeface="+mj-lt"/>
            </a:endParaRPr>
          </a:p>
          <a:p>
            <a:pPr marL="0" indent="0">
              <a:buNone/>
            </a:pPr>
            <a:r>
              <a:rPr lang="en-GB" sz="1400" b="0" i="0" dirty="0">
                <a:effectLst/>
                <a:latin typeface="+mj-lt"/>
              </a:rPr>
              <a:t>A local authority can also inspect a property for hazards and take enforcement action.</a:t>
            </a:r>
          </a:p>
          <a:p>
            <a:pPr marL="0" indent="0">
              <a:buNone/>
            </a:pPr>
            <a:endParaRPr lang="en-GB" sz="1400" dirty="0">
              <a:latin typeface="+mj-lt"/>
            </a:endParaRPr>
          </a:p>
          <a:p>
            <a:pPr marL="0" indent="0">
              <a:buNone/>
            </a:pPr>
            <a:r>
              <a:rPr lang="en-GB" sz="1400" dirty="0">
                <a:latin typeface="+mj-lt"/>
              </a:rPr>
              <a:t>This overlaps with the repairing obligation under section 11 of the Landlord and Tenant Act 1985. The landlord would be responsible for resolving the issue under both sets of rules.</a:t>
            </a:r>
          </a:p>
        </p:txBody>
      </p:sp>
      <p:sp>
        <p:nvSpPr>
          <p:cNvPr id="12"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Commitments">
            <a:extLst>
              <a:ext uri="{FF2B5EF4-FFF2-40B4-BE49-F238E27FC236}">
                <a16:creationId xmlns:a16="http://schemas.microsoft.com/office/drawing/2014/main" id="{211714E3-A113-9BD7-09FD-E4DE26799C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1872660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67EFBFC-9A41-6AD2-3FC0-BB21E0B75D64}"/>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When does section 9A not apply? </a:t>
            </a:r>
          </a:p>
        </p:txBody>
      </p:sp>
      <p:sp>
        <p:nvSpPr>
          <p:cNvPr id="3" name="Content Placeholder 2">
            <a:extLst>
              <a:ext uri="{FF2B5EF4-FFF2-40B4-BE49-F238E27FC236}">
                <a16:creationId xmlns:a16="http://schemas.microsoft.com/office/drawing/2014/main" id="{0A46C241-3339-2B03-F010-F24388A936BA}"/>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GB" sz="2000" dirty="0">
                <a:latin typeface="+mj-lt"/>
              </a:rPr>
              <a:t>s.9A(2) and (3) Landlord and Tenant Act 1985</a:t>
            </a:r>
          </a:p>
          <a:p>
            <a:r>
              <a:rPr lang="en-GB" sz="2000" dirty="0">
                <a:latin typeface="+mj-lt"/>
              </a:rPr>
              <a:t>The landlord is not required to:</a:t>
            </a:r>
          </a:p>
          <a:p>
            <a:pPr lvl="1"/>
            <a:r>
              <a:rPr lang="en-GB" sz="2000" dirty="0">
                <a:latin typeface="+mj-lt"/>
              </a:rPr>
              <a:t>Carry out works because the tenant breached the contract or failed to use the property in a tenant like manner</a:t>
            </a:r>
          </a:p>
          <a:p>
            <a:pPr lvl="1"/>
            <a:r>
              <a:rPr lang="en-GB" sz="2000" dirty="0">
                <a:latin typeface="+mj-lt"/>
              </a:rPr>
              <a:t>Rebuild or reinstate the property after destruction or damage by fire, flood or storms</a:t>
            </a:r>
          </a:p>
          <a:p>
            <a:pPr lvl="1"/>
            <a:r>
              <a:rPr lang="en-GB" sz="2000" dirty="0">
                <a:latin typeface="+mj-lt"/>
              </a:rPr>
              <a:t>repair or maintain anything the tenant is entitled to remove from the property</a:t>
            </a:r>
          </a:p>
        </p:txBody>
      </p:sp>
    </p:spTree>
    <p:extLst>
      <p:ext uri="{BB962C8B-B14F-4D97-AF65-F5344CB8AC3E}">
        <p14:creationId xmlns:p14="http://schemas.microsoft.com/office/powerpoint/2010/main" val="2184832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5F6A47-ACEB-258A-3E01-12701CC778DA}"/>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latin typeface="+mn-lt"/>
              </a:rPr>
              <a:t>Legislation- Defective Premises Act 1972</a:t>
            </a:r>
            <a:endParaRPr lang="en-GB" sz="4000">
              <a:solidFill>
                <a:srgbClr val="FFFFFF"/>
              </a:solidFill>
            </a:endParaRPr>
          </a:p>
        </p:txBody>
      </p:sp>
      <p:sp>
        <p:nvSpPr>
          <p:cNvPr id="3" name="Content Placeholder 2">
            <a:extLst>
              <a:ext uri="{FF2B5EF4-FFF2-40B4-BE49-F238E27FC236}">
                <a16:creationId xmlns:a16="http://schemas.microsoft.com/office/drawing/2014/main" id="{4B555B39-3C44-05D7-6846-E35218C19576}"/>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GB" sz="1400" dirty="0">
                <a:latin typeface="+mj-lt"/>
              </a:rPr>
              <a:t>Imposes a duty of care on landlords and people involved with constructing or working on a dwelling. </a:t>
            </a:r>
          </a:p>
          <a:p>
            <a:pPr marL="0" indent="0">
              <a:buNone/>
            </a:pPr>
            <a:endParaRPr lang="en-GB" sz="1400" i="1" dirty="0">
              <a:latin typeface="+mj-lt"/>
            </a:endParaRPr>
          </a:p>
          <a:p>
            <a:pPr marL="0" indent="0">
              <a:buNone/>
            </a:pPr>
            <a:r>
              <a:rPr lang="en-GB" sz="1400" i="1" dirty="0">
                <a:latin typeface="+mj-lt"/>
              </a:rPr>
              <a:t>Section 1 Duty to build dwellings properly.</a:t>
            </a:r>
            <a:endParaRPr lang="en-GB" sz="1400" i="1" dirty="0">
              <a:latin typeface="+mj-lt"/>
              <a:cs typeface="Calibri"/>
            </a:endParaRPr>
          </a:p>
          <a:p>
            <a:pPr marL="0" indent="0">
              <a:buNone/>
            </a:pPr>
            <a:r>
              <a:rPr lang="en-GB" sz="1400" i="1" dirty="0">
                <a:latin typeface="+mj-lt"/>
              </a:rPr>
              <a:t>(1)A person taking on work for or in connection with the provision of a dwelling (whether the dwelling is provided by the erection or by the conversion or enlargement of a building) owes a duty—</a:t>
            </a:r>
            <a:endParaRPr lang="en-GB" sz="1400" i="1" dirty="0">
              <a:latin typeface="+mj-lt"/>
              <a:cs typeface="Calibri"/>
            </a:endParaRPr>
          </a:p>
          <a:p>
            <a:pPr marL="0" indent="0">
              <a:buNone/>
            </a:pPr>
            <a:r>
              <a:rPr lang="en-GB" sz="1400" i="1" dirty="0">
                <a:latin typeface="+mj-lt"/>
              </a:rPr>
              <a:t>(a)if the dwelling is provided to the order of any person, to that person; and</a:t>
            </a:r>
            <a:endParaRPr lang="en-GB" sz="1400" i="1" dirty="0">
              <a:latin typeface="+mj-lt"/>
              <a:cs typeface="Calibri"/>
            </a:endParaRPr>
          </a:p>
          <a:p>
            <a:pPr marL="0" indent="0">
              <a:buNone/>
            </a:pPr>
            <a:r>
              <a:rPr lang="en-GB" sz="1400" i="1" dirty="0">
                <a:latin typeface="+mj-lt"/>
              </a:rPr>
              <a:t>(b)without prejudice to paragraph (a) above, to every person who acquires an interest (whether legal or equitable) in the dwelling; </a:t>
            </a:r>
            <a:r>
              <a:rPr lang="en-GB" sz="1400" b="1" i="1" dirty="0">
                <a:latin typeface="+mj-lt"/>
              </a:rPr>
              <a:t>to see that the work which he takes on is done in a workmanlike or, as the case may be, professional manner, with proper materials and so that as regards that work the dwelling will be fit for habitation when completed.</a:t>
            </a:r>
            <a:endParaRPr lang="en-GB" sz="1400" b="1" i="1" dirty="0">
              <a:latin typeface="+mj-lt"/>
              <a:cs typeface="Calibri"/>
            </a:endParaRPr>
          </a:p>
          <a:p>
            <a:pPr marL="0" indent="0">
              <a:buNone/>
            </a:pPr>
            <a:r>
              <a:rPr lang="en-GB" sz="1400" i="1" dirty="0">
                <a:latin typeface="+mj-lt"/>
              </a:rPr>
              <a:t>Section 4 Landlord’s duty of care in virtue of obligation or right to repair premises demised.</a:t>
            </a:r>
            <a:endParaRPr lang="en-GB" sz="1400" i="1" dirty="0">
              <a:latin typeface="+mj-lt"/>
              <a:cs typeface="Calibri"/>
            </a:endParaRPr>
          </a:p>
          <a:p>
            <a:endParaRPr lang="en-GB" sz="1400" dirty="0"/>
          </a:p>
        </p:txBody>
      </p:sp>
    </p:spTree>
    <p:extLst>
      <p:ext uri="{BB962C8B-B14F-4D97-AF65-F5344CB8AC3E}">
        <p14:creationId xmlns:p14="http://schemas.microsoft.com/office/powerpoint/2010/main" val="1486186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F01225-8B94-F306-C690-4239961B7DD2}"/>
              </a:ext>
            </a:extLst>
          </p:cNvPr>
          <p:cNvSpPr>
            <a:spLocks noGrp="1"/>
          </p:cNvSpPr>
          <p:nvPr>
            <p:ph type="title"/>
          </p:nvPr>
        </p:nvSpPr>
        <p:spPr>
          <a:xfrm>
            <a:off x="826396" y="586855"/>
            <a:ext cx="4230100" cy="3387497"/>
          </a:xfrm>
        </p:spPr>
        <p:txBody>
          <a:bodyPr anchor="b">
            <a:normAutofit/>
          </a:bodyPr>
          <a:lstStyle/>
          <a:p>
            <a:pPr algn="r"/>
            <a:r>
              <a:rPr lang="en-US" sz="4000" b="1">
                <a:solidFill>
                  <a:srgbClr val="FFFFFF"/>
                </a:solidFill>
                <a:latin typeface="Calibri"/>
                <a:cs typeface="Calibri"/>
              </a:rPr>
              <a:t>Limitation Act 1980: </a:t>
            </a:r>
            <a:endParaRPr lang="en-GB" sz="4000">
              <a:solidFill>
                <a:srgbClr val="FFFFFF"/>
              </a:solidFill>
            </a:endParaRPr>
          </a:p>
        </p:txBody>
      </p:sp>
      <p:sp>
        <p:nvSpPr>
          <p:cNvPr id="3" name="Content Placeholder 2">
            <a:extLst>
              <a:ext uri="{FF2B5EF4-FFF2-40B4-BE49-F238E27FC236}">
                <a16:creationId xmlns:a16="http://schemas.microsoft.com/office/drawing/2014/main" id="{4A30CD19-8332-AE85-A8C1-B649BCAD3EB1}"/>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US" sz="2000" dirty="0">
                <a:latin typeface="+mj-lt"/>
                <a:ea typeface="+mn-lt"/>
                <a:cs typeface="+mn-lt"/>
              </a:rPr>
              <a:t>(</a:t>
            </a:r>
            <a:r>
              <a:rPr lang="en-US" sz="2000" dirty="0" err="1">
                <a:latin typeface="+mj-lt"/>
                <a:ea typeface="+mn-lt"/>
                <a:cs typeface="+mn-lt"/>
              </a:rPr>
              <a:t>i</a:t>
            </a:r>
            <a:r>
              <a:rPr lang="en-US" sz="2000" dirty="0">
                <a:latin typeface="+mj-lt"/>
                <a:ea typeface="+mn-lt"/>
                <a:cs typeface="+mn-lt"/>
              </a:rPr>
              <a:t>) Where the claim relates to a long period of time, the landlord can plead the 1980 Act. With periodic tenants, this will be 6 years. As breach of repairing covenant is a “continuing breach”, this does not amount to an absolute </a:t>
            </a:r>
            <a:r>
              <a:rPr lang="en-US" sz="2000" dirty="0" err="1">
                <a:latin typeface="+mj-lt"/>
                <a:ea typeface="+mn-lt"/>
                <a:cs typeface="+mn-lt"/>
              </a:rPr>
              <a:t>defence</a:t>
            </a:r>
            <a:r>
              <a:rPr lang="en-US" sz="2000" dirty="0">
                <a:latin typeface="+mj-lt"/>
                <a:ea typeface="+mn-lt"/>
                <a:cs typeface="+mn-lt"/>
              </a:rPr>
              <a:t> but it will reduce damages. </a:t>
            </a:r>
            <a:endParaRPr lang="en-US" sz="2000" dirty="0">
              <a:latin typeface="+mj-lt"/>
            </a:endParaRPr>
          </a:p>
          <a:p>
            <a:pPr marL="0" indent="0">
              <a:buNone/>
            </a:pPr>
            <a:endParaRPr lang="en-US" sz="2000" dirty="0">
              <a:latin typeface="+mj-lt"/>
              <a:ea typeface="+mn-lt"/>
              <a:cs typeface="+mn-lt"/>
            </a:endParaRPr>
          </a:p>
          <a:p>
            <a:pPr marL="0" indent="0">
              <a:buNone/>
            </a:pPr>
            <a:r>
              <a:rPr lang="en-US" sz="2000" dirty="0">
                <a:latin typeface="+mj-lt"/>
                <a:ea typeface="+mn-lt"/>
                <a:cs typeface="+mn-lt"/>
              </a:rPr>
              <a:t>(ii) Note also that where the claim includes a claim for personal injury, the time limit is 3 years. </a:t>
            </a:r>
            <a:endParaRPr lang="en-US" sz="2000" dirty="0">
              <a:latin typeface="+mj-lt"/>
              <a:cs typeface="Calibri"/>
            </a:endParaRPr>
          </a:p>
          <a:p>
            <a:endParaRPr lang="en-GB" sz="2000" dirty="0"/>
          </a:p>
        </p:txBody>
      </p:sp>
    </p:spTree>
    <p:extLst>
      <p:ext uri="{BB962C8B-B14F-4D97-AF65-F5344CB8AC3E}">
        <p14:creationId xmlns:p14="http://schemas.microsoft.com/office/powerpoint/2010/main" val="3248327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A786DDB-0D4C-C57B-8498-B361B2EA852C}"/>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Other Legislation</a:t>
            </a:r>
            <a:endParaRPr lang="en-GB" sz="4000">
              <a:solidFill>
                <a:srgbClr val="FFFFFF"/>
              </a:solidFill>
            </a:endParaRPr>
          </a:p>
        </p:txBody>
      </p:sp>
      <p:sp>
        <p:nvSpPr>
          <p:cNvPr id="27" name="Content Placeholder 2">
            <a:extLst>
              <a:ext uri="{FF2B5EF4-FFF2-40B4-BE49-F238E27FC236}">
                <a16:creationId xmlns:a16="http://schemas.microsoft.com/office/drawing/2014/main" id="{6A547BB8-581C-4391-1C57-A7E3EE4B12CE}"/>
              </a:ext>
            </a:extLst>
          </p:cNvPr>
          <p:cNvSpPr>
            <a:spLocks noGrp="1"/>
          </p:cNvSpPr>
          <p:nvPr>
            <p:ph idx="1"/>
          </p:nvPr>
        </p:nvSpPr>
        <p:spPr>
          <a:xfrm>
            <a:off x="6503158" y="649480"/>
            <a:ext cx="4862447" cy="5546047"/>
          </a:xfrm>
        </p:spPr>
        <p:txBody>
          <a:bodyPr anchor="ctr">
            <a:normAutofit/>
          </a:bodyPr>
          <a:lstStyle/>
          <a:p>
            <a:pPr marL="0" indent="0">
              <a:buNone/>
            </a:pPr>
            <a:r>
              <a:rPr lang="en-GB" sz="2000" dirty="0">
                <a:latin typeface="+mj-lt"/>
              </a:rPr>
              <a:t>Environmental Protection Act 1990</a:t>
            </a:r>
          </a:p>
          <a:p>
            <a:pPr marL="0" indent="0">
              <a:buNone/>
            </a:pPr>
            <a:endParaRPr lang="en-GB" sz="2000" dirty="0">
              <a:latin typeface="+mj-lt"/>
            </a:endParaRPr>
          </a:p>
          <a:p>
            <a:pPr marL="0" indent="0">
              <a:buNone/>
            </a:pPr>
            <a:r>
              <a:rPr lang="en-GB" sz="2000" dirty="0">
                <a:latin typeface="+mj-lt"/>
              </a:rPr>
              <a:t>A criminal prosecution of the landlord  can be brought under the Environmental Protection Act 1990</a:t>
            </a:r>
          </a:p>
          <a:p>
            <a:pPr marL="0" indent="0">
              <a:buNone/>
            </a:pPr>
            <a:endParaRPr lang="en-GB" sz="2000" dirty="0">
              <a:latin typeface="+mj-lt"/>
            </a:endParaRPr>
          </a:p>
          <a:p>
            <a:pPr marL="0" indent="0">
              <a:buNone/>
            </a:pPr>
            <a:r>
              <a:rPr lang="en-GB" sz="2000" dirty="0">
                <a:latin typeface="+mj-lt"/>
              </a:rPr>
              <a:t>A local authority can enforce the EPA 1990. For further detail see Chapter 6 Housing Conditions tenant’s rights 6</a:t>
            </a:r>
            <a:r>
              <a:rPr lang="en-GB" sz="2000" baseline="30000" dirty="0">
                <a:latin typeface="+mj-lt"/>
              </a:rPr>
              <a:t>th</a:t>
            </a:r>
            <a:r>
              <a:rPr lang="en-GB" sz="2000" dirty="0">
                <a:latin typeface="+mj-lt"/>
              </a:rPr>
              <a:t> edition published by LAG</a:t>
            </a:r>
          </a:p>
          <a:p>
            <a:endParaRPr lang="en-GB" sz="2000" dirty="0"/>
          </a:p>
        </p:txBody>
      </p:sp>
    </p:spTree>
    <p:extLst>
      <p:ext uri="{BB962C8B-B14F-4D97-AF65-F5344CB8AC3E}">
        <p14:creationId xmlns:p14="http://schemas.microsoft.com/office/powerpoint/2010/main" val="2789256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9223A8A-ECEA-0BC3-E49B-AFAD6496A040}"/>
              </a:ext>
            </a:extLst>
          </p:cNvPr>
          <p:cNvSpPr>
            <a:spLocks noGrp="1"/>
          </p:cNvSpPr>
          <p:nvPr>
            <p:ph type="title"/>
          </p:nvPr>
        </p:nvSpPr>
        <p:spPr>
          <a:xfrm>
            <a:off x="1371597" y="348865"/>
            <a:ext cx="10044023" cy="877729"/>
          </a:xfrm>
        </p:spPr>
        <p:txBody>
          <a:bodyPr anchor="ctr">
            <a:normAutofit/>
          </a:bodyPr>
          <a:lstStyle/>
          <a:p>
            <a:r>
              <a:rPr lang="en-GB" sz="4000" b="1">
                <a:solidFill>
                  <a:srgbClr val="FFFFFF"/>
                </a:solidFill>
              </a:rPr>
              <a:t>Notice</a:t>
            </a:r>
            <a:endParaRPr lang="en-US" sz="4000">
              <a:solidFill>
                <a:srgbClr val="FFFFFF"/>
              </a:solidFill>
            </a:endParaRPr>
          </a:p>
        </p:txBody>
      </p:sp>
      <p:graphicFrame>
        <p:nvGraphicFramePr>
          <p:cNvPr id="5" name="Content Placeholder 2">
            <a:extLst>
              <a:ext uri="{FF2B5EF4-FFF2-40B4-BE49-F238E27FC236}">
                <a16:creationId xmlns:a16="http://schemas.microsoft.com/office/drawing/2014/main" id="{A3606AC0-CA7B-1F07-0198-DA79FC2975BA}"/>
              </a:ext>
            </a:extLst>
          </p:cNvPr>
          <p:cNvGraphicFramePr>
            <a:graphicFrameLocks noGrp="1"/>
          </p:cNvGraphicFramePr>
          <p:nvPr>
            <p:ph idx="1"/>
            <p:extLst>
              <p:ext uri="{D42A27DB-BD31-4B8C-83A1-F6EECF244321}">
                <p14:modId xmlns:p14="http://schemas.microsoft.com/office/powerpoint/2010/main" val="422035442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3579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5E803AC-2821-0307-D608-37FBE0286EF0}"/>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What is a ‘reasonable time’?</a:t>
            </a:r>
            <a:endParaRPr lang="en-US" sz="4000">
              <a:solidFill>
                <a:srgbClr val="FFFFFF"/>
              </a:solidFill>
            </a:endParaRPr>
          </a:p>
        </p:txBody>
      </p:sp>
      <p:sp>
        <p:nvSpPr>
          <p:cNvPr id="3" name="Content Placeholder 2">
            <a:extLst>
              <a:ext uri="{FF2B5EF4-FFF2-40B4-BE49-F238E27FC236}">
                <a16:creationId xmlns:a16="http://schemas.microsoft.com/office/drawing/2014/main" id="{BC4070B4-9500-BD7D-00A3-A3F2D2E9D9F2}"/>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GB" sz="2000" dirty="0">
                <a:latin typeface="+mj-lt"/>
              </a:rPr>
              <a:t>A landlord must carry out repairs within a reasonable time once given notice</a:t>
            </a:r>
          </a:p>
          <a:p>
            <a:r>
              <a:rPr lang="en-GB" sz="2000" dirty="0">
                <a:latin typeface="+mj-lt"/>
              </a:rPr>
              <a:t>No definition of ‘reasonable time’</a:t>
            </a:r>
          </a:p>
          <a:p>
            <a:r>
              <a:rPr lang="en-GB" sz="2000" dirty="0">
                <a:latin typeface="+mj-lt"/>
              </a:rPr>
              <a:t>A  reasonable time might be within:</a:t>
            </a:r>
          </a:p>
          <a:p>
            <a:pPr lvl="1"/>
            <a:r>
              <a:rPr lang="en-GB" sz="2000" dirty="0">
                <a:latin typeface="+mj-lt"/>
              </a:rPr>
              <a:t>24 hours for an emergency repair, such as a burst pipe</a:t>
            </a:r>
          </a:p>
          <a:p>
            <a:pPr lvl="1"/>
            <a:r>
              <a:rPr lang="en-GB" sz="2000" dirty="0">
                <a:latin typeface="+mj-lt"/>
              </a:rPr>
              <a:t>a week for an urgent repair, such as an insecure window above the ground floor</a:t>
            </a:r>
          </a:p>
          <a:p>
            <a:pPr lvl="1"/>
            <a:r>
              <a:rPr lang="en-GB" sz="2000" dirty="0">
                <a:latin typeface="+mj-lt"/>
              </a:rPr>
              <a:t>a month for a routine repair, such as a dripping tap</a:t>
            </a:r>
          </a:p>
          <a:p>
            <a:pPr lvl="1"/>
            <a:endParaRPr lang="en-GB" sz="2000" dirty="0">
              <a:latin typeface="+mj-lt"/>
            </a:endParaRPr>
          </a:p>
          <a:p>
            <a:r>
              <a:rPr lang="en-GB" sz="2000" dirty="0">
                <a:latin typeface="+mj-lt"/>
              </a:rPr>
              <a:t>Policy but also common sense</a:t>
            </a:r>
          </a:p>
          <a:p>
            <a:endParaRPr lang="en-GB" sz="2000" dirty="0">
              <a:latin typeface="Comic Sans MS"/>
            </a:endParaRPr>
          </a:p>
        </p:txBody>
      </p:sp>
    </p:spTree>
    <p:extLst>
      <p:ext uri="{BB962C8B-B14F-4D97-AF65-F5344CB8AC3E}">
        <p14:creationId xmlns:p14="http://schemas.microsoft.com/office/powerpoint/2010/main" val="706357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F84FC7-5BD4-0644-CAF6-B6202C69E304}"/>
              </a:ext>
            </a:extLst>
          </p:cNvPr>
          <p:cNvSpPr>
            <a:spLocks noGrp="1"/>
          </p:cNvSpPr>
          <p:nvPr>
            <p:ph type="title"/>
          </p:nvPr>
        </p:nvSpPr>
        <p:spPr>
          <a:xfrm>
            <a:off x="586478" y="1683756"/>
            <a:ext cx="3115265" cy="2396359"/>
          </a:xfrm>
        </p:spPr>
        <p:txBody>
          <a:bodyPr anchor="b">
            <a:normAutofit/>
          </a:bodyPr>
          <a:lstStyle/>
          <a:p>
            <a:pPr algn="r"/>
            <a:r>
              <a:rPr lang="en-GB" sz="4000">
                <a:solidFill>
                  <a:srgbClr val="FFFFFF"/>
                </a:solidFill>
                <a:latin typeface="Comic Sans MS" panose="030F0702030302020204" pitchFamily="66" charset="0"/>
              </a:rPr>
              <a:t>Objectives</a:t>
            </a:r>
          </a:p>
        </p:txBody>
      </p:sp>
      <p:graphicFrame>
        <p:nvGraphicFramePr>
          <p:cNvPr id="22" name="Content Placeholder 2">
            <a:extLst>
              <a:ext uri="{FF2B5EF4-FFF2-40B4-BE49-F238E27FC236}">
                <a16:creationId xmlns:a16="http://schemas.microsoft.com/office/drawing/2014/main" id="{F329B461-96C8-6784-9840-F0EF0642A7C9}"/>
              </a:ext>
            </a:extLst>
          </p:cNvPr>
          <p:cNvGraphicFramePr>
            <a:graphicFrameLocks noGrp="1"/>
          </p:cNvGraphicFramePr>
          <p:nvPr>
            <p:ph idx="1"/>
            <p:extLst>
              <p:ext uri="{D42A27DB-BD31-4B8C-83A1-F6EECF244321}">
                <p14:modId xmlns:p14="http://schemas.microsoft.com/office/powerpoint/2010/main" val="231163661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9764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4B3DB13-799C-B834-7BDB-89DB6AE653F6}"/>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Loss and Damage</a:t>
            </a:r>
            <a:endParaRPr lang="en-US" sz="4000">
              <a:solidFill>
                <a:srgbClr val="FFFFFF"/>
              </a:solidFill>
            </a:endParaRPr>
          </a:p>
        </p:txBody>
      </p:sp>
      <p:sp>
        <p:nvSpPr>
          <p:cNvPr id="17" name="Content Placeholder 2">
            <a:extLst>
              <a:ext uri="{FF2B5EF4-FFF2-40B4-BE49-F238E27FC236}">
                <a16:creationId xmlns:a16="http://schemas.microsoft.com/office/drawing/2014/main" id="{3EBC4FEB-50BA-D5D9-45D6-3D9BD01CB410}"/>
              </a:ext>
            </a:extLst>
          </p:cNvPr>
          <p:cNvSpPr>
            <a:spLocks noGrp="1"/>
          </p:cNvSpPr>
          <p:nvPr>
            <p:ph idx="1"/>
          </p:nvPr>
        </p:nvSpPr>
        <p:spPr>
          <a:xfrm>
            <a:off x="6503158" y="649480"/>
            <a:ext cx="4862447" cy="5546047"/>
          </a:xfrm>
        </p:spPr>
        <p:txBody>
          <a:bodyPr vert="horz" lIns="91440" tIns="45720" rIns="91440" bIns="45720" rtlCol="0" anchor="ctr">
            <a:normAutofit/>
          </a:bodyPr>
          <a:lstStyle/>
          <a:p>
            <a:r>
              <a:rPr lang="en-GB" sz="2000" dirty="0">
                <a:latin typeface="+mj-lt"/>
              </a:rPr>
              <a:t>Have losses been sustained?</a:t>
            </a:r>
          </a:p>
          <a:p>
            <a:r>
              <a:rPr lang="en-GB" sz="2000" dirty="0">
                <a:latin typeface="+mj-lt"/>
              </a:rPr>
              <a:t>Has the tenant mitigated their loss?</a:t>
            </a:r>
          </a:p>
          <a:p>
            <a:r>
              <a:rPr lang="en-GB" sz="2000" dirty="0">
                <a:latin typeface="+mj-lt"/>
              </a:rPr>
              <a:t>Compensation is awarded as a percentage of the rent plus any special damages. </a:t>
            </a:r>
          </a:p>
          <a:p>
            <a:r>
              <a:rPr lang="en-GB" sz="2000" dirty="0">
                <a:latin typeface="+mj-lt"/>
              </a:rPr>
              <a:t>Consider the proof of special damages</a:t>
            </a:r>
          </a:p>
        </p:txBody>
      </p:sp>
    </p:spTree>
    <p:extLst>
      <p:ext uri="{BB962C8B-B14F-4D97-AF65-F5344CB8AC3E}">
        <p14:creationId xmlns:p14="http://schemas.microsoft.com/office/powerpoint/2010/main" val="335513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693B19-4CA9-C47C-DA68-34B64879C8D2}"/>
              </a:ext>
            </a:extLst>
          </p:cNvPr>
          <p:cNvSpPr>
            <a:spLocks noGrp="1"/>
          </p:cNvSpPr>
          <p:nvPr>
            <p:ph type="title"/>
          </p:nvPr>
        </p:nvSpPr>
        <p:spPr>
          <a:xfrm>
            <a:off x="826396" y="586855"/>
            <a:ext cx="4230100" cy="3387497"/>
          </a:xfrm>
        </p:spPr>
        <p:txBody>
          <a:bodyPr anchor="b">
            <a:normAutofit/>
          </a:bodyPr>
          <a:lstStyle/>
          <a:p>
            <a:pPr algn="r"/>
            <a:r>
              <a:rPr lang="en-GB" sz="4000" b="1">
                <a:solidFill>
                  <a:srgbClr val="FFFFFF"/>
                </a:solidFill>
              </a:rPr>
              <a:t>How the project will work</a:t>
            </a:r>
            <a:endParaRPr lang="en-US" sz="4000">
              <a:solidFill>
                <a:srgbClr val="FFFFFF"/>
              </a:solidFill>
            </a:endParaRPr>
          </a:p>
        </p:txBody>
      </p:sp>
      <p:sp>
        <p:nvSpPr>
          <p:cNvPr id="3" name="Content Placeholder 2">
            <a:extLst>
              <a:ext uri="{FF2B5EF4-FFF2-40B4-BE49-F238E27FC236}">
                <a16:creationId xmlns:a16="http://schemas.microsoft.com/office/drawing/2014/main" id="{CC688024-2AC1-BEED-B869-98BCF7D029BD}"/>
              </a:ext>
            </a:extLst>
          </p:cNvPr>
          <p:cNvSpPr>
            <a:spLocks noGrp="1"/>
          </p:cNvSpPr>
          <p:nvPr>
            <p:ph idx="1"/>
          </p:nvPr>
        </p:nvSpPr>
        <p:spPr>
          <a:xfrm>
            <a:off x="6503158" y="649480"/>
            <a:ext cx="4862447" cy="5546047"/>
          </a:xfrm>
        </p:spPr>
        <p:txBody>
          <a:bodyPr vert="horz" lIns="91440" tIns="45720" rIns="91440" bIns="45720" rtlCol="0" anchor="ctr">
            <a:normAutofit/>
          </a:bodyPr>
          <a:lstStyle/>
          <a:p>
            <a:pPr marL="0" indent="0">
              <a:buNone/>
            </a:pPr>
            <a:r>
              <a:rPr lang="en-GB" sz="2000" dirty="0">
                <a:latin typeface="+mj-lt"/>
              </a:rPr>
              <a:t>Options if the landlord doesn’t carry out the repairs</a:t>
            </a:r>
            <a:endParaRPr lang="en-US" sz="2000" dirty="0">
              <a:latin typeface="+mj-lt"/>
            </a:endParaRPr>
          </a:p>
          <a:p>
            <a:pPr marL="457200" lvl="1" indent="0">
              <a:buNone/>
            </a:pPr>
            <a:endParaRPr lang="en-GB" sz="2000" b="1" dirty="0">
              <a:latin typeface="+mj-lt"/>
            </a:endParaRPr>
          </a:p>
          <a:p>
            <a:pPr marL="457200" lvl="1" indent="0">
              <a:buNone/>
            </a:pPr>
            <a:r>
              <a:rPr lang="en-GB" sz="2000" b="1" dirty="0">
                <a:latin typeface="+mj-lt"/>
              </a:rPr>
              <a:t>Pathway 1 </a:t>
            </a:r>
            <a:r>
              <a:rPr lang="en-GB" sz="2000" dirty="0">
                <a:latin typeface="+mj-lt"/>
              </a:rPr>
              <a:t>– Legal Aid and Exceptional Case Funding (ECF). Take legal action. </a:t>
            </a:r>
          </a:p>
          <a:p>
            <a:pPr marL="457200" lvl="1" indent="0">
              <a:buNone/>
            </a:pPr>
            <a:r>
              <a:rPr lang="en-GB" sz="2000" b="1" dirty="0">
                <a:latin typeface="+mj-lt"/>
              </a:rPr>
              <a:t>Pathway 2 </a:t>
            </a:r>
            <a:r>
              <a:rPr lang="en-GB" sz="2000" dirty="0">
                <a:latin typeface="+mj-lt"/>
              </a:rPr>
              <a:t>– report the issue to the environmental health department</a:t>
            </a:r>
          </a:p>
          <a:p>
            <a:pPr marL="457200" lvl="1" indent="0">
              <a:buNone/>
            </a:pPr>
            <a:r>
              <a:rPr lang="en-GB" sz="2000" b="1" dirty="0">
                <a:latin typeface="+mj-lt"/>
              </a:rPr>
              <a:t>Pathway 3 </a:t>
            </a:r>
            <a:r>
              <a:rPr lang="en-GB" sz="2000" dirty="0">
                <a:latin typeface="+mj-lt"/>
              </a:rPr>
              <a:t>– make a formal complaint about their landlord to the Housing Ombudsman</a:t>
            </a:r>
          </a:p>
          <a:p>
            <a:pPr marL="457200" lvl="1" indent="0">
              <a:buNone/>
            </a:pPr>
            <a:r>
              <a:rPr lang="en-GB" sz="2000" b="1" dirty="0">
                <a:latin typeface="+mj-lt"/>
              </a:rPr>
              <a:t>Pathway 4 </a:t>
            </a:r>
            <a:r>
              <a:rPr lang="en-GB" sz="2000" dirty="0">
                <a:latin typeface="+mj-lt"/>
              </a:rPr>
              <a:t>– Make a homeless application to the local authority. “Deemed homelessness”</a:t>
            </a:r>
          </a:p>
          <a:p>
            <a:endParaRPr lang="en-GB" sz="2000" dirty="0">
              <a:latin typeface="Comic Sans MS"/>
            </a:endParaRPr>
          </a:p>
        </p:txBody>
      </p:sp>
    </p:spTree>
    <p:extLst>
      <p:ext uri="{BB962C8B-B14F-4D97-AF65-F5344CB8AC3E}">
        <p14:creationId xmlns:p14="http://schemas.microsoft.com/office/powerpoint/2010/main" val="1460720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sz="3600" b="1" dirty="0">
                <a:ea typeface="+mn-lt"/>
                <a:cs typeface="+mn-lt"/>
              </a:rPr>
              <a:t>Pathway 1 – ECF &amp; ISSUING CLAIM</a:t>
            </a:r>
          </a:p>
          <a:p>
            <a:pPr marL="0" indent="0">
              <a:buNone/>
            </a:pPr>
            <a:r>
              <a:rPr lang="en-GB" sz="1700" dirty="0">
                <a:ea typeface="+mn-lt"/>
                <a:cs typeface="+mn-lt"/>
              </a:rPr>
              <a:t>This pathway would involve the pro-bono lawyer drafting instructions to </a:t>
            </a:r>
            <a:r>
              <a:rPr lang="en-GB" sz="1700">
                <a:ea typeface="+mn-lt"/>
                <a:cs typeface="+mn-lt"/>
              </a:rPr>
              <a:t>the surveyor, </a:t>
            </a:r>
            <a:r>
              <a:rPr lang="en-GB" sz="1700" dirty="0">
                <a:ea typeface="+mn-lt"/>
                <a:cs typeface="+mn-lt"/>
              </a:rPr>
              <a:t>unless the client </a:t>
            </a:r>
            <a:r>
              <a:rPr lang="en-GB" sz="1700">
                <a:ea typeface="+mn-lt"/>
                <a:cs typeface="+mn-lt"/>
              </a:rPr>
              <a:t>already has </a:t>
            </a:r>
            <a:r>
              <a:rPr lang="en-GB" sz="1700" dirty="0">
                <a:ea typeface="+mn-lt"/>
                <a:cs typeface="+mn-lt"/>
              </a:rPr>
              <a:t>enough evidence of the disrepair and then making the </a:t>
            </a:r>
            <a:r>
              <a:rPr lang="en-GB" sz="1700">
                <a:ea typeface="+mn-lt"/>
                <a:cs typeface="+mn-lt"/>
              </a:rPr>
              <a:t>ECF application</a:t>
            </a:r>
            <a:endParaRPr lang="en-US" sz="3600" b="1" dirty="0">
              <a:ea typeface="+mn-lt"/>
              <a:cs typeface="+mn-lt"/>
            </a:endParaRPr>
          </a:p>
          <a:p>
            <a:endParaRPr lang="en-US" sz="2000"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2"/>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120920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190A17-5EFA-986B-D8A3-1B817182EE7F}"/>
              </a:ext>
            </a:extLst>
          </p:cNvPr>
          <p:cNvSpPr>
            <a:spLocks noGrp="1"/>
          </p:cNvSpPr>
          <p:nvPr>
            <p:ph type="title"/>
          </p:nvPr>
        </p:nvSpPr>
        <p:spPr>
          <a:xfrm>
            <a:off x="1371599" y="294538"/>
            <a:ext cx="9895951" cy="1033669"/>
          </a:xfrm>
        </p:spPr>
        <p:txBody>
          <a:bodyPr>
            <a:normAutofit/>
          </a:bodyPr>
          <a:lstStyle/>
          <a:p>
            <a:r>
              <a:rPr lang="en-US" sz="4000" b="1">
                <a:solidFill>
                  <a:srgbClr val="FFFFFF"/>
                </a:solidFill>
                <a:ea typeface="+mj-lt"/>
                <a:cs typeface="+mj-lt"/>
              </a:rPr>
              <a:t>What is exceptional case funding?</a:t>
            </a:r>
          </a:p>
          <a:p>
            <a:endParaRPr lang="en-US" sz="4000">
              <a:solidFill>
                <a:srgbClr val="FFFFFF"/>
              </a:solidFill>
            </a:endParaRPr>
          </a:p>
        </p:txBody>
      </p:sp>
      <p:sp>
        <p:nvSpPr>
          <p:cNvPr id="3" name="Content Placeholder 2">
            <a:extLst>
              <a:ext uri="{FF2B5EF4-FFF2-40B4-BE49-F238E27FC236}">
                <a16:creationId xmlns:a16="http://schemas.microsoft.com/office/drawing/2014/main" id="{5D152E1A-8C35-3A83-D316-FAE97F5EF7EA}"/>
              </a:ext>
            </a:extLst>
          </p:cNvPr>
          <p:cNvSpPr>
            <a:spLocks noGrp="1"/>
          </p:cNvSpPr>
          <p:nvPr>
            <p:ph idx="1"/>
          </p:nvPr>
        </p:nvSpPr>
        <p:spPr>
          <a:xfrm>
            <a:off x="1371599" y="2318197"/>
            <a:ext cx="9724031" cy="3683358"/>
          </a:xfrm>
        </p:spPr>
        <p:txBody>
          <a:bodyPr vert="horz" lIns="91440" tIns="45720" rIns="91440" bIns="45720" rtlCol="0" anchor="ctr">
            <a:normAutofit/>
          </a:bodyPr>
          <a:lstStyle/>
          <a:p>
            <a:pPr marL="380365" indent="-380365">
              <a:spcBef>
                <a:spcPts val="0"/>
              </a:spcBef>
              <a:buFont typeface="Arial,Sans-Serif" panose="020B0604020202020204" pitchFamily="34" charset="0"/>
            </a:pPr>
            <a:r>
              <a:rPr lang="en-GB" sz="2000" dirty="0">
                <a:latin typeface="+mj-lt"/>
              </a:rPr>
              <a:t>Civil legal services which are not within the scope of Schedule 1 LASPO are out of scope, and may potentially be funded as an ‘exceptional case’.</a:t>
            </a:r>
            <a:endParaRPr lang="en-US" sz="2000" dirty="0">
              <a:latin typeface="+mj-lt"/>
            </a:endParaRPr>
          </a:p>
          <a:p>
            <a:pPr>
              <a:spcBef>
                <a:spcPts val="0"/>
              </a:spcBef>
            </a:pPr>
            <a:endParaRPr lang="en-GB" sz="2000" dirty="0">
              <a:latin typeface="+mj-lt"/>
            </a:endParaRPr>
          </a:p>
          <a:p>
            <a:pPr marL="380365" indent="-380365">
              <a:spcBef>
                <a:spcPts val="0"/>
              </a:spcBef>
              <a:buFont typeface="Arial,Sans-Serif" panose="020B0604020202020204" pitchFamily="34" charset="0"/>
            </a:pPr>
            <a:r>
              <a:rPr lang="en-US" sz="2000" dirty="0">
                <a:latin typeface="+mj-lt"/>
              </a:rPr>
              <a:t>What is  currently in scope of Legal Aid (Sch 1, Part 1, LASPO):</a:t>
            </a:r>
          </a:p>
          <a:p>
            <a:pPr marL="837565" lvl="1" indent="-380365">
              <a:spcBef>
                <a:spcPts val="0"/>
              </a:spcBef>
              <a:buFont typeface="Arial,Sans-Serif" panose="020B0604020202020204" pitchFamily="34" charset="0"/>
            </a:pPr>
            <a:r>
              <a:rPr lang="en-US" sz="2000" dirty="0">
                <a:latin typeface="+mj-lt"/>
              </a:rPr>
              <a:t>Loss of home: para 33</a:t>
            </a:r>
          </a:p>
          <a:p>
            <a:pPr marL="837565" lvl="1" indent="-380365">
              <a:spcBef>
                <a:spcPts val="0"/>
              </a:spcBef>
              <a:buFont typeface="Arial,Sans-Serif" panose="020B0604020202020204" pitchFamily="34" charset="0"/>
            </a:pPr>
            <a:r>
              <a:rPr lang="en-US" sz="2000" dirty="0">
                <a:latin typeface="+mj-lt"/>
              </a:rPr>
              <a:t>Homelessness: para 34</a:t>
            </a:r>
          </a:p>
          <a:p>
            <a:pPr marL="837565" lvl="1" indent="-380365">
              <a:spcBef>
                <a:spcPts val="0"/>
              </a:spcBef>
              <a:buFont typeface="Arial,Sans-Serif" panose="020B0604020202020204" pitchFamily="34" charset="0"/>
            </a:pPr>
            <a:r>
              <a:rPr lang="en-US" sz="2000" dirty="0">
                <a:latin typeface="+mj-lt"/>
              </a:rPr>
              <a:t>Risk to health or safety in rented home: para 35</a:t>
            </a:r>
          </a:p>
          <a:p>
            <a:pPr marL="837565" lvl="1" indent="-380365">
              <a:spcBef>
                <a:spcPts val="0"/>
              </a:spcBef>
              <a:buFont typeface="Arial,Sans-Serif" panose="020B0604020202020204" pitchFamily="34" charset="0"/>
            </a:pPr>
            <a:r>
              <a:rPr lang="en-US" sz="2000" dirty="0">
                <a:latin typeface="+mj-lt"/>
              </a:rPr>
              <a:t>Proceedings under section 1 of the Anti-social </a:t>
            </a:r>
            <a:r>
              <a:rPr lang="en-US" sz="2000" dirty="0" err="1">
                <a:latin typeface="+mj-lt"/>
              </a:rPr>
              <a:t>Behaviour</a:t>
            </a:r>
            <a:r>
              <a:rPr lang="en-US" sz="2000" dirty="0">
                <a:latin typeface="+mj-lt"/>
              </a:rPr>
              <a:t>, Crime and Policing Act 2014: para 35</a:t>
            </a:r>
          </a:p>
          <a:p>
            <a:pPr marL="837565" lvl="1" indent="-380365">
              <a:spcBef>
                <a:spcPts val="0"/>
              </a:spcBef>
              <a:buFont typeface="Arial,Sans-Serif" panose="020B0604020202020204" pitchFamily="34" charset="0"/>
            </a:pPr>
            <a:r>
              <a:rPr lang="en-US" sz="2000" dirty="0">
                <a:latin typeface="+mj-lt"/>
              </a:rPr>
              <a:t>Injunctions under section 3 or 3A of the Protection from Harassment Act 1997: para 36</a:t>
            </a:r>
          </a:p>
          <a:p>
            <a:pPr marL="837565" lvl="1" indent="-380365">
              <a:spcBef>
                <a:spcPts val="0"/>
              </a:spcBef>
              <a:buFont typeface="Arial,Sans-Serif" panose="020B0604020202020204" pitchFamily="34" charset="0"/>
            </a:pPr>
            <a:r>
              <a:rPr lang="en-US" sz="2000" dirty="0">
                <a:latin typeface="+mj-lt"/>
              </a:rPr>
              <a:t>Counterclaim in possession proceedings (not extended to PI Claim)</a:t>
            </a:r>
          </a:p>
          <a:p>
            <a:pPr marL="380365" indent="-380365">
              <a:spcBef>
                <a:spcPts val="0"/>
              </a:spcBef>
              <a:buFont typeface="Arial,Sans-Serif" panose="020B0604020202020204" pitchFamily="34" charset="0"/>
            </a:pPr>
            <a:endParaRPr lang="en-GB" sz="2000" dirty="0">
              <a:latin typeface="Comic Sans MS"/>
            </a:endParaRPr>
          </a:p>
          <a:p>
            <a:endParaRPr lang="en-US" sz="2000" dirty="0">
              <a:latin typeface="Comic Sans MS"/>
            </a:endParaRPr>
          </a:p>
        </p:txBody>
      </p:sp>
    </p:spTree>
    <p:extLst>
      <p:ext uri="{BB962C8B-B14F-4D97-AF65-F5344CB8AC3E}">
        <p14:creationId xmlns:p14="http://schemas.microsoft.com/office/powerpoint/2010/main" val="1532520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C414C-3809-8877-53B0-087E0434A073}"/>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ECF TEST</a:t>
            </a:r>
            <a:endParaRPr lang="en-US" sz="4000">
              <a:solidFill>
                <a:srgbClr val="FFFFFF"/>
              </a:solidFill>
            </a:endParaRPr>
          </a:p>
        </p:txBody>
      </p:sp>
      <p:sp>
        <p:nvSpPr>
          <p:cNvPr id="3" name="Content Placeholder 2">
            <a:extLst>
              <a:ext uri="{FF2B5EF4-FFF2-40B4-BE49-F238E27FC236}">
                <a16:creationId xmlns:a16="http://schemas.microsoft.com/office/drawing/2014/main" id="{DF191975-A2D5-4700-EB9D-6807DB82C3A0}"/>
              </a:ext>
            </a:extLst>
          </p:cNvPr>
          <p:cNvSpPr>
            <a:spLocks noGrp="1"/>
          </p:cNvSpPr>
          <p:nvPr>
            <p:ph idx="1"/>
          </p:nvPr>
        </p:nvSpPr>
        <p:spPr>
          <a:xfrm>
            <a:off x="1371599" y="2318197"/>
            <a:ext cx="9724031" cy="3683358"/>
          </a:xfrm>
        </p:spPr>
        <p:txBody>
          <a:bodyPr vert="horz" lIns="91440" tIns="45720" rIns="91440" bIns="45720" rtlCol="0" anchor="ctr">
            <a:normAutofit/>
          </a:bodyPr>
          <a:lstStyle/>
          <a:p>
            <a:pPr>
              <a:spcBef>
                <a:spcPts val="0"/>
              </a:spcBef>
              <a:spcAft>
                <a:spcPts val="600"/>
              </a:spcAft>
            </a:pPr>
            <a:r>
              <a:rPr lang="en-GB" sz="1700" dirty="0">
                <a:latin typeface="+mj-lt"/>
              </a:rPr>
              <a:t>Following the case of </a:t>
            </a:r>
            <a:r>
              <a:rPr lang="en-GB" sz="1700" i="1" dirty="0" err="1">
                <a:latin typeface="+mj-lt"/>
              </a:rPr>
              <a:t>Gudanaviciene</a:t>
            </a:r>
            <a:r>
              <a:rPr lang="en-GB" sz="1700" dirty="0">
                <a:latin typeface="+mj-lt"/>
              </a:rPr>
              <a:t> [2014] EWCA </a:t>
            </a:r>
            <a:r>
              <a:rPr lang="en-GB" sz="1700" dirty="0" err="1">
                <a:latin typeface="+mj-lt"/>
              </a:rPr>
              <a:t>Civ</a:t>
            </a:r>
            <a:r>
              <a:rPr lang="en-GB" sz="1700" dirty="0">
                <a:latin typeface="+mj-lt"/>
              </a:rPr>
              <a:t> 162, assessing whether a case engaging Convention rights requires funding is effectively a three-way balancing act. The factors which need to be addressed are:</a:t>
            </a:r>
            <a:endParaRPr lang="en-US" sz="1700" dirty="0">
              <a:latin typeface="+mj-lt"/>
            </a:endParaRPr>
          </a:p>
          <a:p>
            <a:pPr>
              <a:spcBef>
                <a:spcPts val="0"/>
              </a:spcBef>
              <a:spcAft>
                <a:spcPts val="600"/>
              </a:spcAft>
            </a:pPr>
            <a:endParaRPr lang="en-GB" sz="1700" dirty="0">
              <a:latin typeface="+mj-lt"/>
            </a:endParaRPr>
          </a:p>
          <a:p>
            <a:pPr marL="1370965" lvl="2" indent="-456565">
              <a:spcBef>
                <a:spcPts val="0"/>
              </a:spcBef>
              <a:spcAft>
                <a:spcPts val="600"/>
              </a:spcAft>
              <a:buAutoNum type="arabicPeriod"/>
            </a:pPr>
            <a:r>
              <a:rPr lang="en-GB" sz="1700" dirty="0">
                <a:latin typeface="+mj-lt"/>
              </a:rPr>
              <a:t>The legal, factual and procedural complexity of the matter;</a:t>
            </a:r>
            <a:endParaRPr lang="en-US" sz="1700" dirty="0">
              <a:latin typeface="+mj-lt"/>
            </a:endParaRPr>
          </a:p>
          <a:p>
            <a:pPr marL="1370965" lvl="2" indent="-456565">
              <a:spcBef>
                <a:spcPts val="0"/>
              </a:spcBef>
              <a:spcAft>
                <a:spcPts val="600"/>
              </a:spcAft>
              <a:buAutoNum type="arabicPeriod"/>
            </a:pPr>
            <a:endParaRPr lang="en-GB" sz="1700" dirty="0">
              <a:latin typeface="+mj-lt"/>
            </a:endParaRPr>
          </a:p>
          <a:p>
            <a:pPr marL="1370965" lvl="2" indent="-456565">
              <a:spcBef>
                <a:spcPts val="0"/>
              </a:spcBef>
              <a:spcAft>
                <a:spcPts val="600"/>
              </a:spcAft>
              <a:buAutoNum type="arabicPeriod"/>
            </a:pPr>
            <a:r>
              <a:rPr lang="en-GB" sz="1700" dirty="0">
                <a:latin typeface="+mj-lt"/>
              </a:rPr>
              <a:t>The importance of what is at stake; and</a:t>
            </a:r>
            <a:endParaRPr lang="en-US" sz="1700" dirty="0">
              <a:latin typeface="+mj-lt"/>
            </a:endParaRPr>
          </a:p>
          <a:p>
            <a:pPr marL="1370965" lvl="2" indent="-456565">
              <a:spcBef>
                <a:spcPts val="0"/>
              </a:spcBef>
              <a:spcAft>
                <a:spcPts val="600"/>
              </a:spcAft>
              <a:buAutoNum type="arabicPeriod"/>
            </a:pPr>
            <a:endParaRPr lang="en-GB" sz="1700" dirty="0">
              <a:latin typeface="+mj-lt"/>
            </a:endParaRPr>
          </a:p>
          <a:p>
            <a:pPr marL="1370965" lvl="2" indent="-456565">
              <a:spcBef>
                <a:spcPts val="0"/>
              </a:spcBef>
              <a:spcAft>
                <a:spcPts val="600"/>
              </a:spcAft>
              <a:buAutoNum type="arabicPeriod"/>
            </a:pPr>
            <a:r>
              <a:rPr lang="en-GB" sz="1700" dirty="0">
                <a:latin typeface="+mj-lt"/>
              </a:rPr>
              <a:t>The ability of the applicant to represent themselves without legal assistance.</a:t>
            </a:r>
            <a:endParaRPr lang="en-US" sz="1700" dirty="0">
              <a:latin typeface="+mj-lt"/>
            </a:endParaRPr>
          </a:p>
          <a:p>
            <a:pPr marL="380365" indent="-380365">
              <a:spcBef>
                <a:spcPts val="0"/>
              </a:spcBef>
              <a:spcAft>
                <a:spcPts val="600"/>
              </a:spcAft>
              <a:buFont typeface="Arial,Sans-Serif" panose="020B0604020202020204" pitchFamily="34" charset="0"/>
            </a:pPr>
            <a:endParaRPr lang="en-GB" sz="1700" dirty="0">
              <a:latin typeface="+mj-lt"/>
            </a:endParaRPr>
          </a:p>
          <a:p>
            <a:pPr>
              <a:spcBef>
                <a:spcPts val="0"/>
              </a:spcBef>
              <a:spcAft>
                <a:spcPts val="600"/>
              </a:spcAft>
            </a:pPr>
            <a:r>
              <a:rPr lang="en-GB" sz="1700" dirty="0">
                <a:latin typeface="+mj-lt"/>
              </a:rPr>
              <a:t>Note that ECF cases must still meet the usual legal aid means and merits criteria.</a:t>
            </a:r>
            <a:endParaRPr lang="en-US" sz="1700" dirty="0">
              <a:latin typeface="+mj-lt"/>
            </a:endParaRPr>
          </a:p>
        </p:txBody>
      </p:sp>
    </p:spTree>
    <p:extLst>
      <p:ext uri="{BB962C8B-B14F-4D97-AF65-F5344CB8AC3E}">
        <p14:creationId xmlns:p14="http://schemas.microsoft.com/office/powerpoint/2010/main" val="190914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9838F8-5E6D-9250-D793-106A53437181}"/>
              </a:ext>
            </a:extLst>
          </p:cNvPr>
          <p:cNvSpPr>
            <a:spLocks noGrp="1"/>
          </p:cNvSpPr>
          <p:nvPr>
            <p:ph type="title"/>
          </p:nvPr>
        </p:nvSpPr>
        <p:spPr>
          <a:xfrm>
            <a:off x="586478" y="1683756"/>
            <a:ext cx="3115265" cy="2396359"/>
          </a:xfrm>
        </p:spPr>
        <p:txBody>
          <a:bodyPr anchor="b">
            <a:normAutofit/>
          </a:bodyPr>
          <a:lstStyle/>
          <a:p>
            <a:pPr algn="r"/>
            <a:r>
              <a:rPr lang="en-GB" sz="4000" b="1">
                <a:solidFill>
                  <a:srgbClr val="FFFFFF"/>
                </a:solidFill>
              </a:rPr>
              <a:t>Preparing a ECF Application</a:t>
            </a:r>
            <a:endParaRPr lang="en-US" sz="4000" b="1">
              <a:solidFill>
                <a:srgbClr val="FFFFFF"/>
              </a:solidFill>
            </a:endParaRPr>
          </a:p>
        </p:txBody>
      </p:sp>
      <p:graphicFrame>
        <p:nvGraphicFramePr>
          <p:cNvPr id="5" name="Content Placeholder 2">
            <a:extLst>
              <a:ext uri="{FF2B5EF4-FFF2-40B4-BE49-F238E27FC236}">
                <a16:creationId xmlns:a16="http://schemas.microsoft.com/office/drawing/2014/main" id="{2ED98E9C-D045-BD38-FFEA-1ED8FBA2EFE9}"/>
              </a:ext>
            </a:extLst>
          </p:cNvPr>
          <p:cNvGraphicFramePr>
            <a:graphicFrameLocks noGrp="1"/>
          </p:cNvGraphicFramePr>
          <p:nvPr>
            <p:ph idx="1"/>
            <p:extLst>
              <p:ext uri="{D42A27DB-BD31-4B8C-83A1-F6EECF244321}">
                <p14:modId xmlns:p14="http://schemas.microsoft.com/office/powerpoint/2010/main" val="228630038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4686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3CD3C-8CD5-CBC8-F8F7-2B1305E4B17B}"/>
              </a:ext>
            </a:extLst>
          </p:cNvPr>
          <p:cNvSpPr>
            <a:spLocks noGrp="1"/>
          </p:cNvSpPr>
          <p:nvPr>
            <p:ph type="title"/>
          </p:nvPr>
        </p:nvSpPr>
        <p:spPr>
          <a:xfrm>
            <a:off x="586478" y="1683756"/>
            <a:ext cx="3115265" cy="2396359"/>
          </a:xfrm>
        </p:spPr>
        <p:txBody>
          <a:bodyPr anchor="b">
            <a:normAutofit/>
          </a:bodyPr>
          <a:lstStyle/>
          <a:p>
            <a:pPr algn="r"/>
            <a:r>
              <a:rPr lang="en-US" sz="3700" b="1">
                <a:solidFill>
                  <a:srgbClr val="FFFFFF"/>
                </a:solidFill>
              </a:rPr>
              <a:t>Unsuccessful ECF Application</a:t>
            </a:r>
            <a:endParaRPr lang="en-US" sz="3700">
              <a:solidFill>
                <a:srgbClr val="FFFFFF"/>
              </a:solidFill>
            </a:endParaRPr>
          </a:p>
        </p:txBody>
      </p:sp>
      <p:graphicFrame>
        <p:nvGraphicFramePr>
          <p:cNvPr id="5" name="Content Placeholder 2">
            <a:extLst>
              <a:ext uri="{FF2B5EF4-FFF2-40B4-BE49-F238E27FC236}">
                <a16:creationId xmlns:a16="http://schemas.microsoft.com/office/drawing/2014/main" id="{8CD71883-4C88-57F0-326C-3E9BB4FB42D4}"/>
              </a:ext>
            </a:extLst>
          </p:cNvPr>
          <p:cNvGraphicFramePr>
            <a:graphicFrameLocks noGrp="1"/>
          </p:cNvGraphicFramePr>
          <p:nvPr>
            <p:ph idx="1"/>
            <p:extLst>
              <p:ext uri="{D42A27DB-BD31-4B8C-83A1-F6EECF244321}">
                <p14:modId xmlns:p14="http://schemas.microsoft.com/office/powerpoint/2010/main" val="423353769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18392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A8940-954F-B488-C809-22A1A6ADD11D}"/>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Case Study- Pathway 1</a:t>
            </a:r>
          </a:p>
        </p:txBody>
      </p:sp>
      <p:sp>
        <p:nvSpPr>
          <p:cNvPr id="21" name="Content Placeholder 2">
            <a:extLst>
              <a:ext uri="{FF2B5EF4-FFF2-40B4-BE49-F238E27FC236}">
                <a16:creationId xmlns:a16="http://schemas.microsoft.com/office/drawing/2014/main" id="{8F586293-F7E3-867F-B56E-BA9A08047E4C}"/>
              </a:ext>
            </a:extLst>
          </p:cNvPr>
          <p:cNvSpPr>
            <a:spLocks noGrp="1"/>
          </p:cNvSpPr>
          <p:nvPr>
            <p:ph idx="1"/>
          </p:nvPr>
        </p:nvSpPr>
        <p:spPr>
          <a:xfrm>
            <a:off x="1371599" y="2318197"/>
            <a:ext cx="9724031" cy="3683358"/>
          </a:xfrm>
        </p:spPr>
        <p:txBody>
          <a:bodyPr anchor="ctr">
            <a:normAutofit/>
          </a:bodyPr>
          <a:lstStyle/>
          <a:p>
            <a:pPr>
              <a:spcAft>
                <a:spcPts val="800"/>
              </a:spcAft>
            </a:pPr>
            <a:r>
              <a:rPr lang="en-GB" sz="2000" b="1" kern="100" dirty="0">
                <a:effectLst/>
                <a:latin typeface="Comic Sans MS" panose="030F0702030302020204" pitchFamily="66" charset="0"/>
                <a:ea typeface="Aptos" panose="020B0004020202020204" pitchFamily="34" charset="0"/>
                <a:cs typeface="Times New Roman" panose="02020603050405020304" pitchFamily="18" charset="0"/>
              </a:rPr>
              <a:t>PC</a:t>
            </a:r>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 has a housing association tenancy. Shortly after the outset of the tenancy, there were problems at the property, including a lack of hot water and heating, draughts, water ingress, and damp. Despite raising the issues with her landlord on numerous occasions the problems were not properly addressed and worsened significantly over time. PC also involved local authority’s environment team to put pressure on the landlord.  </a:t>
            </a:r>
          </a:p>
          <a:p>
            <a:pPr>
              <a:spcAft>
                <a:spcPts val="800"/>
              </a:spcAft>
            </a:pPr>
            <a:r>
              <a:rPr lang="en-GB" sz="2000" b="1" kern="100" dirty="0">
                <a:latin typeface="Comic Sans MS" panose="030F0702030302020204" pitchFamily="66" charset="0"/>
                <a:ea typeface="Aptos" panose="020B0004020202020204" pitchFamily="34" charset="0"/>
                <a:cs typeface="Times New Roman" panose="02020603050405020304" pitchFamily="18" charset="0"/>
              </a:rPr>
              <a:t>PC </a:t>
            </a:r>
            <a:r>
              <a:rPr lang="en-GB" sz="2000" kern="100" dirty="0">
                <a:latin typeface="Comic Sans MS" panose="030F0702030302020204" pitchFamily="66" charset="0"/>
                <a:ea typeface="Aptos" panose="020B0004020202020204" pitchFamily="34" charset="0"/>
                <a:cs typeface="Times New Roman" panose="02020603050405020304" pitchFamily="18" charset="0"/>
              </a:rPr>
              <a:t>is in receipt of Universal Credit. </a:t>
            </a:r>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a:p>
            <a:pPr>
              <a:spcAft>
                <a:spcPts val="800"/>
              </a:spcAft>
            </a:pPr>
            <a:r>
              <a:rPr lang="en-GB" sz="2000" b="1" kern="100" dirty="0">
                <a:effectLst/>
                <a:latin typeface="Comic Sans MS" panose="030F0702030302020204" pitchFamily="66" charset="0"/>
                <a:ea typeface="Aptos" panose="020B0004020202020204" pitchFamily="34" charset="0"/>
                <a:cs typeface="Times New Roman" panose="02020603050405020304" pitchFamily="18" charset="0"/>
              </a:rPr>
              <a:t>PC</a:t>
            </a:r>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 wants us to send a letter before action to the landlord. </a:t>
            </a:r>
          </a:p>
          <a:p>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76399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A8940-954F-B488-C809-22A1A6ADD11D}"/>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Case Study- Pathway 1</a:t>
            </a:r>
          </a:p>
        </p:txBody>
      </p:sp>
      <p:sp>
        <p:nvSpPr>
          <p:cNvPr id="21" name="Content Placeholder 2">
            <a:extLst>
              <a:ext uri="{FF2B5EF4-FFF2-40B4-BE49-F238E27FC236}">
                <a16:creationId xmlns:a16="http://schemas.microsoft.com/office/drawing/2014/main" id="{8F586293-F7E3-867F-B56E-BA9A08047E4C}"/>
              </a:ext>
            </a:extLst>
          </p:cNvPr>
          <p:cNvSpPr>
            <a:spLocks noGrp="1"/>
          </p:cNvSpPr>
          <p:nvPr>
            <p:ph idx="1"/>
          </p:nvPr>
        </p:nvSpPr>
        <p:spPr>
          <a:xfrm>
            <a:off x="1371599" y="2318197"/>
            <a:ext cx="9724031" cy="3683358"/>
          </a:xfrm>
        </p:spPr>
        <p:txBody>
          <a:bodyPr anchor="ctr">
            <a:normAutofit/>
          </a:bodyPr>
          <a:lstStyle/>
          <a:p>
            <a:pPr marL="0" indent="0">
              <a:buNone/>
            </a:pPr>
            <a:r>
              <a:rPr lang="en-GB" sz="2000" b="1" kern="100">
                <a:effectLst/>
                <a:latin typeface="Comic Sans MS" panose="030F0702030302020204" pitchFamily="66" charset="0"/>
                <a:ea typeface="Aptos" panose="020B0004020202020204" pitchFamily="34" charset="0"/>
                <a:cs typeface="Times New Roman" panose="02020603050405020304" pitchFamily="18" charset="0"/>
              </a:rPr>
              <a:t>What Legal Aid forms will need to be completed for Timothy’s ECF application? </a:t>
            </a:r>
          </a:p>
          <a:p>
            <a:endParaRPr lang="en-GB" sz="2000" kern="100">
              <a:latin typeface="Comic Sans MS" panose="030F0702030302020204" pitchFamily="66" charset="0"/>
              <a:ea typeface="Aptos" panose="020B0004020202020204" pitchFamily="34" charset="0"/>
              <a:cs typeface="Times New Roman" panose="02020603050405020304" pitchFamily="18" charset="0"/>
            </a:endParaRPr>
          </a:p>
          <a:p>
            <a:r>
              <a:rPr lang="en-GB" sz="2000" kern="100">
                <a:effectLst/>
                <a:latin typeface="Comic Sans MS" panose="030F0702030302020204" pitchFamily="66" charset="0"/>
                <a:ea typeface="Aptos" panose="020B0004020202020204" pitchFamily="34" charset="0"/>
                <a:cs typeface="Times New Roman" panose="02020603050405020304" pitchFamily="18" charset="0"/>
              </a:rPr>
              <a:t>CIV ECF1 form</a:t>
            </a:r>
          </a:p>
          <a:p>
            <a:r>
              <a:rPr lang="en-GB" sz="2000" kern="100">
                <a:latin typeface="Comic Sans MS" panose="030F0702030302020204" pitchFamily="66" charset="0"/>
                <a:ea typeface="Aptos" panose="020B0004020202020204" pitchFamily="34" charset="0"/>
                <a:cs typeface="Times New Roman" panose="02020603050405020304" pitchFamily="18" charset="0"/>
              </a:rPr>
              <a:t>CIV APP 1 form</a:t>
            </a:r>
          </a:p>
          <a:p>
            <a:r>
              <a:rPr lang="en-GB" sz="2000" kern="100">
                <a:effectLst/>
                <a:latin typeface="Comic Sans MS" panose="030F0702030302020204" pitchFamily="66" charset="0"/>
                <a:ea typeface="Aptos" panose="020B0004020202020204" pitchFamily="34" charset="0"/>
                <a:cs typeface="Times New Roman" panose="02020603050405020304" pitchFamily="18" charset="0"/>
              </a:rPr>
              <a:t>CIV MEANS 2 form – as PC is in receipt of Universal Credit</a:t>
            </a:r>
          </a:p>
        </p:txBody>
      </p:sp>
    </p:spTree>
    <p:extLst>
      <p:ext uri="{BB962C8B-B14F-4D97-AF65-F5344CB8AC3E}">
        <p14:creationId xmlns:p14="http://schemas.microsoft.com/office/powerpoint/2010/main" val="2952962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b="1" dirty="0">
                <a:latin typeface="+mj-lt"/>
              </a:rPr>
              <a:t>Pathway 2 – Write to  Environmental Health Team</a:t>
            </a:r>
          </a:p>
          <a:p>
            <a:pPr marL="0" indent="0">
              <a:buNone/>
            </a:pPr>
            <a:r>
              <a:rPr lang="en-GB" sz="1700" kern="100" dirty="0">
                <a:effectLst/>
                <a:latin typeface="+mj-lt"/>
                <a:ea typeface="Calibri"/>
                <a:cs typeface="Times New Roman"/>
              </a:rPr>
              <a:t>This pathway would involve the pro-bono lawyer drafting instructions to the surveyor and then drafting a comprehensive letter</a:t>
            </a:r>
            <a:r>
              <a:rPr lang="en-GB" sz="1700" kern="100" dirty="0">
                <a:latin typeface="+mj-lt"/>
                <a:ea typeface="Calibri"/>
                <a:cs typeface="Times New Roman"/>
              </a:rPr>
              <a:t> ( or 'Formal Complaint')</a:t>
            </a:r>
            <a:r>
              <a:rPr lang="en-GB" sz="1700" kern="100" dirty="0">
                <a:effectLst/>
                <a:latin typeface="+mj-lt"/>
                <a:ea typeface="Calibri"/>
                <a:cs typeface="Times New Roman"/>
              </a:rPr>
              <a:t> to the Environmental health team to carry out an inspection under the Housing, Health &amp; Safety Rating System (HHSRS).</a:t>
            </a:r>
          </a:p>
          <a:p>
            <a:pPr marL="0" indent="0">
              <a:buNone/>
            </a:pPr>
            <a:endParaRPr lang="en-US"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3"/>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38714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CDB3C2-A500-9E47-3AE7-4532B2B8D8A0}"/>
              </a:ext>
            </a:extLst>
          </p:cNvPr>
          <p:cNvSpPr>
            <a:spLocks noGrp="1"/>
          </p:cNvSpPr>
          <p:nvPr>
            <p:ph type="title"/>
          </p:nvPr>
        </p:nvSpPr>
        <p:spPr>
          <a:xfrm>
            <a:off x="1371599" y="294538"/>
            <a:ext cx="9895951" cy="1033669"/>
          </a:xfrm>
        </p:spPr>
        <p:txBody>
          <a:bodyPr>
            <a:normAutofit/>
          </a:bodyPr>
          <a:lstStyle/>
          <a:p>
            <a:endParaRPr lang="en-GB" sz="4000">
              <a:solidFill>
                <a:srgbClr val="FFFFFF"/>
              </a:solidFill>
            </a:endParaRPr>
          </a:p>
        </p:txBody>
      </p:sp>
      <p:sp>
        <p:nvSpPr>
          <p:cNvPr id="3" name="Content Placeholder 2">
            <a:extLst>
              <a:ext uri="{FF2B5EF4-FFF2-40B4-BE49-F238E27FC236}">
                <a16:creationId xmlns:a16="http://schemas.microsoft.com/office/drawing/2014/main" id="{66F43E1A-3F99-8F5D-D41F-C073C95637D5}"/>
              </a:ext>
            </a:extLst>
          </p:cNvPr>
          <p:cNvSpPr>
            <a:spLocks noGrp="1"/>
          </p:cNvSpPr>
          <p:nvPr>
            <p:ph idx="1"/>
          </p:nvPr>
        </p:nvSpPr>
        <p:spPr>
          <a:xfrm>
            <a:off x="1371599" y="2318197"/>
            <a:ext cx="9724031" cy="3683358"/>
          </a:xfrm>
        </p:spPr>
        <p:txBody>
          <a:bodyPr anchor="ctr">
            <a:normAutofit/>
          </a:bodyPr>
          <a:lstStyle/>
          <a:p>
            <a:pPr algn="just">
              <a:lnSpc>
                <a:spcPct val="107000"/>
              </a:lnSpc>
              <a:spcAft>
                <a:spcPts val="800"/>
              </a:spcAft>
            </a:pPr>
            <a:r>
              <a:rPr lang="en-GB" sz="1800" b="1" kern="100" dirty="0">
                <a:effectLst/>
                <a:latin typeface="+mj-lt"/>
                <a:ea typeface="Calibri" panose="020F0502020204030204" pitchFamily="34" charset="0"/>
                <a:cs typeface="Arial" panose="020B0604020202020204" pitchFamily="34" charset="0"/>
              </a:rPr>
              <a:t>The main aim of the project is to utilise pro bono capacity to undertake casework in an area of great legal need for a group of vulnerable clients. It is hoped that the work of the project can feed into strategic efforts by UH and other organisations working to:</a:t>
            </a:r>
            <a:endParaRPr lang="en-GB" sz="1800" kern="100" dirty="0">
              <a:latin typeface="+mj-lt"/>
              <a:ea typeface="Calibri" panose="020F0502020204030204" pitchFamily="34" charset="0"/>
              <a:cs typeface="Arial" panose="020B0604020202020204" pitchFamily="34" charset="0"/>
            </a:endParaRPr>
          </a:p>
          <a:p>
            <a:pPr lvl="1" algn="just">
              <a:lnSpc>
                <a:spcPct val="107000"/>
              </a:lnSpc>
              <a:spcAft>
                <a:spcPts val="800"/>
              </a:spcAft>
            </a:pPr>
            <a:r>
              <a:rPr lang="en-GB" sz="1400" b="1" kern="100" dirty="0">
                <a:effectLst/>
                <a:latin typeface="+mj-lt"/>
                <a:ea typeface="Calibri" panose="020F0502020204030204" pitchFamily="34" charset="0"/>
                <a:cs typeface="Arial" panose="020B0604020202020204" pitchFamily="34" charset="0"/>
              </a:rPr>
              <a:t>influence policy around the importance of the availability of Legal Aid for Disrepair cases beyond the current scope. </a:t>
            </a:r>
            <a:endParaRPr lang="en-GB" sz="1400" kern="100" dirty="0">
              <a:effectLst/>
              <a:latin typeface="+mj-lt"/>
              <a:ea typeface="Calibri" panose="020F0502020204030204" pitchFamily="34" charset="0"/>
              <a:cs typeface="Arial" panose="020B0604020202020204" pitchFamily="34" charset="0"/>
            </a:endParaRPr>
          </a:p>
          <a:p>
            <a:endParaRPr lang="en-GB" sz="2000" dirty="0"/>
          </a:p>
        </p:txBody>
      </p:sp>
      <p:sp>
        <p:nvSpPr>
          <p:cNvPr id="5" name="TextBox 4">
            <a:extLst>
              <a:ext uri="{FF2B5EF4-FFF2-40B4-BE49-F238E27FC236}">
                <a16:creationId xmlns:a16="http://schemas.microsoft.com/office/drawing/2014/main" id="{29E3A58B-A6D4-BCB7-5C0D-DB2436500B24}"/>
              </a:ext>
            </a:extLst>
          </p:cNvPr>
          <p:cNvSpPr txBox="1"/>
          <p:nvPr/>
        </p:nvSpPr>
        <p:spPr>
          <a:xfrm>
            <a:off x="1568196" y="1849841"/>
            <a:ext cx="9527434" cy="646331"/>
          </a:xfrm>
          <a:prstGeom prst="rect">
            <a:avLst/>
          </a:prstGeom>
          <a:noFill/>
        </p:spPr>
        <p:txBody>
          <a:bodyPr wrap="square">
            <a:spAutoFit/>
          </a:bodyPr>
          <a:lstStyle/>
          <a:p>
            <a:pPr lvl="0"/>
            <a:r>
              <a:rPr lang="en-US" dirty="0">
                <a:cs typeface="Arial" panose="020B0604020202020204" pitchFamily="34" charset="0"/>
              </a:rPr>
              <a:t>The Disrepair Project will be delivered by University House in collaboration with pro bono lawyers from leading commercial law firms. </a:t>
            </a:r>
          </a:p>
        </p:txBody>
      </p:sp>
    </p:spTree>
    <p:extLst>
      <p:ext uri="{BB962C8B-B14F-4D97-AF65-F5344CB8AC3E}">
        <p14:creationId xmlns:p14="http://schemas.microsoft.com/office/powerpoint/2010/main" val="563927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EA8940-954F-B488-C809-22A1A6ADD11D}"/>
              </a:ext>
            </a:extLst>
          </p:cNvPr>
          <p:cNvSpPr>
            <a:spLocks noGrp="1"/>
          </p:cNvSpPr>
          <p:nvPr>
            <p:ph type="title"/>
          </p:nvPr>
        </p:nvSpPr>
        <p:spPr>
          <a:xfrm>
            <a:off x="1371599" y="294538"/>
            <a:ext cx="9895951" cy="1033669"/>
          </a:xfrm>
        </p:spPr>
        <p:txBody>
          <a:bodyPr>
            <a:normAutofit/>
          </a:bodyPr>
          <a:lstStyle/>
          <a:p>
            <a:r>
              <a:rPr lang="en-GB" sz="4000" b="1" i="0" dirty="0">
                <a:solidFill>
                  <a:schemeClr val="bg1"/>
                </a:solidFill>
                <a:effectLst/>
                <a:latin typeface="Barlow"/>
              </a:rPr>
              <a:t>Housing Health and Safety Rating System</a:t>
            </a:r>
            <a:r>
              <a:rPr lang="en-GB" sz="4000" b="1" dirty="0">
                <a:solidFill>
                  <a:schemeClr val="bg1"/>
                </a:solidFill>
                <a:latin typeface="Barlow"/>
              </a:rPr>
              <a:t> </a:t>
            </a:r>
            <a:endParaRPr lang="en-GB" sz="4000" dirty="0">
              <a:solidFill>
                <a:schemeClr val="bg1"/>
              </a:solidFill>
            </a:endParaRPr>
          </a:p>
        </p:txBody>
      </p:sp>
      <p:sp>
        <p:nvSpPr>
          <p:cNvPr id="21" name="Content Placeholder 2">
            <a:extLst>
              <a:ext uri="{FF2B5EF4-FFF2-40B4-BE49-F238E27FC236}">
                <a16:creationId xmlns:a16="http://schemas.microsoft.com/office/drawing/2014/main" id="{8F586293-F7E3-867F-B56E-BA9A08047E4C}"/>
              </a:ext>
            </a:extLst>
          </p:cNvPr>
          <p:cNvSpPr>
            <a:spLocks noGrp="1"/>
          </p:cNvSpPr>
          <p:nvPr>
            <p:ph idx="1"/>
          </p:nvPr>
        </p:nvSpPr>
        <p:spPr>
          <a:xfrm>
            <a:off x="0" y="1885280"/>
            <a:ext cx="11850623" cy="4678182"/>
          </a:xfrm>
        </p:spPr>
        <p:txBody>
          <a:bodyPr anchor="ctr">
            <a:normAutofit fontScale="47500" lnSpcReduction="20000"/>
          </a:bodyPr>
          <a:lstStyle/>
          <a:p>
            <a:r>
              <a:rPr lang="en-GB" sz="3800" b="0" i="0" dirty="0">
                <a:solidFill>
                  <a:srgbClr val="333333"/>
                </a:solidFill>
                <a:effectLst/>
                <a:latin typeface="+mj-lt"/>
              </a:rPr>
              <a:t>The Housing Health and Safety Rating System (HHSRS) is a framework used by local authorities to assess housing conditions. </a:t>
            </a:r>
          </a:p>
          <a:p>
            <a:pPr marL="0" indent="0">
              <a:buNone/>
            </a:pPr>
            <a:endParaRPr lang="en-GB" sz="3800" b="0" i="0" dirty="0">
              <a:solidFill>
                <a:srgbClr val="333333"/>
              </a:solidFill>
              <a:effectLst/>
              <a:latin typeface="+mj-lt"/>
            </a:endParaRPr>
          </a:p>
          <a:p>
            <a:r>
              <a:rPr lang="en-GB" sz="3800" dirty="0">
                <a:solidFill>
                  <a:srgbClr val="333333"/>
                </a:solidFill>
                <a:latin typeface="+mj-lt"/>
              </a:rPr>
              <a:t>There are 29 prescribed HHSRS hazards including:</a:t>
            </a:r>
          </a:p>
          <a:p>
            <a:pPr lvl="1"/>
            <a:r>
              <a:rPr lang="en-GB" sz="3800" dirty="0">
                <a:latin typeface="+mj-lt"/>
              </a:rPr>
              <a:t>damp and mould</a:t>
            </a:r>
          </a:p>
          <a:p>
            <a:pPr lvl="1"/>
            <a:r>
              <a:rPr lang="en-GB" sz="3800" dirty="0">
                <a:latin typeface="+mj-lt"/>
              </a:rPr>
              <a:t>excess heat and cold</a:t>
            </a:r>
          </a:p>
          <a:p>
            <a:pPr lvl="1"/>
            <a:r>
              <a:rPr lang="en-GB" sz="3800" dirty="0">
                <a:latin typeface="+mj-lt"/>
              </a:rPr>
              <a:t>risk of falls and electrical hazards</a:t>
            </a:r>
          </a:p>
          <a:p>
            <a:pPr marL="457200" lvl="1" indent="0">
              <a:buNone/>
            </a:pPr>
            <a:r>
              <a:rPr lang="en-GB" sz="3800" dirty="0">
                <a:latin typeface="+mj-lt"/>
                <a:hlinkClick r:id="rId3"/>
              </a:rPr>
              <a:t>https://www.legislation.gov.uk/uksi/2005/3208/schedule/1/made</a:t>
            </a:r>
            <a:r>
              <a:rPr lang="en-GB" sz="3800" dirty="0">
                <a:latin typeface="+mj-lt"/>
              </a:rPr>
              <a:t> </a:t>
            </a:r>
          </a:p>
          <a:p>
            <a:pPr lvl="1"/>
            <a:endParaRPr lang="en-GB" sz="3800" b="0" i="0" dirty="0">
              <a:solidFill>
                <a:srgbClr val="333333"/>
              </a:solidFill>
              <a:effectLst/>
              <a:latin typeface="+mj-lt"/>
            </a:endParaRPr>
          </a:p>
          <a:p>
            <a:r>
              <a:rPr lang="en-GB" sz="3800" b="0" i="0" dirty="0">
                <a:solidFill>
                  <a:srgbClr val="333333"/>
                </a:solidFill>
                <a:effectLst/>
                <a:latin typeface="+mj-lt"/>
              </a:rPr>
              <a:t>Hazards are divided into category 1 and 2. Category 1 hazards are the most serious where a local authority must take action.</a:t>
            </a:r>
          </a:p>
          <a:p>
            <a:endParaRPr lang="en-GB" sz="3800" b="0" i="0" dirty="0">
              <a:solidFill>
                <a:srgbClr val="333333"/>
              </a:solidFill>
              <a:effectLst/>
              <a:latin typeface="+mj-lt"/>
            </a:endParaRPr>
          </a:p>
          <a:p>
            <a:pPr algn="l"/>
            <a:r>
              <a:rPr lang="en-GB" sz="3800" b="0" i="0" dirty="0">
                <a:solidFill>
                  <a:srgbClr val="333333"/>
                </a:solidFill>
                <a:effectLst/>
                <a:latin typeface="+mj-lt"/>
              </a:rPr>
              <a:t>Under the HHSRS a local authority:</a:t>
            </a:r>
          </a:p>
          <a:p>
            <a:pPr lvl="1"/>
            <a:r>
              <a:rPr lang="en-GB" sz="3800" b="0" i="0" dirty="0">
                <a:solidFill>
                  <a:srgbClr val="333333"/>
                </a:solidFill>
                <a:effectLst/>
                <a:latin typeface="+mj-lt"/>
              </a:rPr>
              <a:t>carries out inspections of rented housing</a:t>
            </a:r>
          </a:p>
          <a:p>
            <a:pPr lvl="1"/>
            <a:r>
              <a:rPr lang="en-GB" sz="3800" b="0" i="0" dirty="0">
                <a:solidFill>
                  <a:srgbClr val="333333"/>
                </a:solidFill>
                <a:effectLst/>
                <a:latin typeface="+mj-lt"/>
              </a:rPr>
              <a:t>identifies whether any specified hazards are present</a:t>
            </a:r>
          </a:p>
          <a:p>
            <a:pPr lvl="1"/>
            <a:r>
              <a:rPr lang="en-GB" sz="3800" b="0" i="0" dirty="0">
                <a:solidFill>
                  <a:srgbClr val="333333"/>
                </a:solidFill>
                <a:effectLst/>
                <a:latin typeface="+mj-lt"/>
              </a:rPr>
              <a:t>categorises those hazards according to objective criteria</a:t>
            </a:r>
          </a:p>
          <a:p>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45140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FF3598-F9E2-B9BA-6D17-89D8693BA986}"/>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HHSRS</a:t>
            </a:r>
          </a:p>
        </p:txBody>
      </p:sp>
      <p:sp>
        <p:nvSpPr>
          <p:cNvPr id="3" name="Content Placeholder 2">
            <a:extLst>
              <a:ext uri="{FF2B5EF4-FFF2-40B4-BE49-F238E27FC236}">
                <a16:creationId xmlns:a16="http://schemas.microsoft.com/office/drawing/2014/main" id="{82BC0D6D-6990-2391-5C3E-6A0650B6C292}"/>
              </a:ext>
            </a:extLst>
          </p:cNvPr>
          <p:cNvSpPr>
            <a:spLocks noGrp="1"/>
          </p:cNvSpPr>
          <p:nvPr>
            <p:ph idx="1"/>
          </p:nvPr>
        </p:nvSpPr>
        <p:spPr>
          <a:xfrm>
            <a:off x="694944" y="1597432"/>
            <a:ext cx="10716767" cy="5425159"/>
          </a:xfrm>
        </p:spPr>
        <p:txBody>
          <a:bodyPr vert="horz" lIns="91440" tIns="45720" rIns="91440" bIns="45720" rtlCol="0" anchor="ctr">
            <a:normAutofit/>
          </a:bodyPr>
          <a:lstStyle/>
          <a:p>
            <a:r>
              <a:rPr lang="en-GB" sz="1800" b="1" dirty="0">
                <a:latin typeface="+mj-lt"/>
              </a:rPr>
              <a:t>A local authority can also inspect a property for hazards and take enforcement action. A report by a local authority could be used as evidence that a property is unfit for </a:t>
            </a:r>
            <a:r>
              <a:rPr lang="en-GB" sz="1800" b="1">
                <a:latin typeface="+mj-lt"/>
              </a:rPr>
              <a:t>human habitation.</a:t>
            </a:r>
            <a:endParaRPr lang="en-US" sz="1800" dirty="0">
              <a:latin typeface="+mj-lt"/>
            </a:endParaRPr>
          </a:p>
          <a:p>
            <a:endParaRPr lang="en-GB" sz="1800" dirty="0">
              <a:latin typeface="+mj-lt"/>
            </a:endParaRPr>
          </a:p>
          <a:p>
            <a:r>
              <a:rPr lang="en-GB" sz="1800" dirty="0">
                <a:latin typeface="+mj-lt"/>
              </a:rPr>
              <a:t>There is no requirement that a local authority must have inspected for a property to be found unfit. </a:t>
            </a:r>
            <a:endParaRPr lang="en-US" sz="1800" dirty="0">
              <a:latin typeface="+mj-lt"/>
            </a:endParaRPr>
          </a:p>
          <a:p>
            <a:r>
              <a:rPr lang="en-GB" sz="1800" dirty="0">
                <a:latin typeface="+mj-lt"/>
              </a:rPr>
              <a:t>It might be enough for a tenant to refer to the relevant parts of the </a:t>
            </a:r>
            <a:r>
              <a:rPr lang="en-GB" sz="1800" dirty="0">
                <a:latin typeface="+mj-lt"/>
                <a:hlinkClick r:id="rId2"/>
              </a:rPr>
              <a:t>HRSRS operating guidance</a:t>
            </a:r>
            <a:endParaRPr lang="en-GB" sz="1800" dirty="0">
              <a:latin typeface="+mj-lt"/>
            </a:endParaRPr>
          </a:p>
          <a:p>
            <a:endParaRPr lang="en-GB" sz="1800" dirty="0">
              <a:latin typeface="+mj-lt"/>
            </a:endParaRPr>
          </a:p>
          <a:p>
            <a:r>
              <a:rPr lang="en-GB" sz="1800" dirty="0">
                <a:latin typeface="+mj-lt"/>
              </a:rPr>
              <a:t>A home is unfit for human habitation if it is defective to the point where it is not reasonably suitable for occupation.</a:t>
            </a:r>
          </a:p>
          <a:p>
            <a:endParaRPr lang="en-GB" sz="1800" dirty="0">
              <a:latin typeface="+mj-lt"/>
            </a:endParaRPr>
          </a:p>
          <a:p>
            <a:r>
              <a:rPr lang="en-GB" sz="1800" dirty="0">
                <a:latin typeface="+mj-lt"/>
              </a:rPr>
              <a:t>The courts have held that a property is not reasonably fit for habitation if the state of repair means an occupier might be injured or experience injury to health as a result of ordinary use of the property. </a:t>
            </a:r>
            <a:r>
              <a:rPr lang="en-GB" sz="1800" i="1" dirty="0">
                <a:latin typeface="+mj-lt"/>
              </a:rPr>
              <a:t>Morgan v Liverpool Corporation [1927] 2 KB 131, CA, Summers v Salford Corporation [1943] AC 283</a:t>
            </a:r>
            <a:endParaRPr lang="en-US" sz="1800" dirty="0">
              <a:latin typeface="+mj-lt"/>
            </a:endParaRPr>
          </a:p>
          <a:p>
            <a:endParaRPr lang="en-US" sz="1400" dirty="0"/>
          </a:p>
        </p:txBody>
      </p:sp>
    </p:spTree>
    <p:extLst>
      <p:ext uri="{BB962C8B-B14F-4D97-AF65-F5344CB8AC3E}">
        <p14:creationId xmlns:p14="http://schemas.microsoft.com/office/powerpoint/2010/main" val="1028912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FC3295-F5F9-CFA9-2019-16745EC2191D}"/>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ea typeface="+mj-lt"/>
                <a:cs typeface="+mj-lt"/>
              </a:rPr>
              <a:t>Case Study- Pathway 2</a:t>
            </a:r>
            <a:endParaRPr lang="en-US" sz="4000" b="1" dirty="0">
              <a:solidFill>
                <a:srgbClr val="FFFFFF"/>
              </a:solidFill>
            </a:endParaRPr>
          </a:p>
        </p:txBody>
      </p:sp>
      <p:sp>
        <p:nvSpPr>
          <p:cNvPr id="3" name="Content Placeholder 2">
            <a:extLst>
              <a:ext uri="{FF2B5EF4-FFF2-40B4-BE49-F238E27FC236}">
                <a16:creationId xmlns:a16="http://schemas.microsoft.com/office/drawing/2014/main" id="{09990CA8-6B4E-A873-7264-245360E50492}"/>
              </a:ext>
            </a:extLst>
          </p:cNvPr>
          <p:cNvSpPr>
            <a:spLocks noGrp="1"/>
          </p:cNvSpPr>
          <p:nvPr>
            <p:ph idx="1"/>
          </p:nvPr>
        </p:nvSpPr>
        <p:spPr>
          <a:xfrm>
            <a:off x="1371599" y="2318197"/>
            <a:ext cx="9724031" cy="3683358"/>
          </a:xfrm>
        </p:spPr>
        <p:txBody>
          <a:bodyPr anchor="ctr">
            <a:normAutofit/>
          </a:bodyPr>
          <a:lstStyle/>
          <a:p>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JK has Assured shorthold tenancy. </a:t>
            </a:r>
            <a:r>
              <a:rPr lang="en-GB" sz="2000" kern="100" dirty="0">
                <a:latin typeface="Comic Sans MS" panose="030F0702030302020204" pitchFamily="66" charset="0"/>
                <a:ea typeface="Aptos" panose="020B0004020202020204" pitchFamily="34" charset="0"/>
                <a:cs typeface="Times New Roman" panose="02020603050405020304" pitchFamily="18" charset="0"/>
              </a:rPr>
              <a:t>He b</a:t>
            </a:r>
            <a:r>
              <a:rPr lang="en-GB" sz="2000" kern="100" dirty="0">
                <a:effectLst/>
                <a:latin typeface="Comic Sans MS" panose="030F0702030302020204" pitchFamily="66" charset="0"/>
                <a:ea typeface="Aptos" panose="020B0004020202020204" pitchFamily="34" charset="0"/>
                <a:cs typeface="Times New Roman" panose="02020603050405020304" pitchFamily="18" charset="0"/>
              </a:rPr>
              <a:t>egan complaining that the property was damp and of a water leak from the overflow pipe of the flat above, giving rise to water penetration at the property. This resulted in damage to her property. In brief, the water cascaded down from the overflow pipe, which caused a considerable amount of splashback which soaked into the walls and a door of our client’s property. The drain around the base of the Property, which should have been able to carry the water away, simply could not cope with the quantity of water gushing out constantly from the overflow pipe. As a result of this and other disrepair, her entire flat was damp and there was mould throughout. </a:t>
            </a:r>
            <a:endParaRPr lang="en-US" sz="2000" dirty="0"/>
          </a:p>
        </p:txBody>
      </p:sp>
    </p:spTree>
    <p:extLst>
      <p:ext uri="{BB962C8B-B14F-4D97-AF65-F5344CB8AC3E}">
        <p14:creationId xmlns:p14="http://schemas.microsoft.com/office/powerpoint/2010/main" val="19187137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sz="2800" b="1" dirty="0"/>
              <a:t>Pathway 3 – Housing Ombudsman</a:t>
            </a:r>
          </a:p>
          <a:p>
            <a:pPr marL="0" indent="0">
              <a:buNone/>
            </a:pPr>
            <a:endParaRPr lang="en-US"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3"/>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864979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408-F101-EBCF-3091-E3C324E804D3}"/>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Pathway 3 – Housing Ombudsman</a:t>
            </a:r>
          </a:p>
        </p:txBody>
      </p:sp>
      <p:graphicFrame>
        <p:nvGraphicFramePr>
          <p:cNvPr id="5" name="Content Placeholder 2">
            <a:extLst>
              <a:ext uri="{FF2B5EF4-FFF2-40B4-BE49-F238E27FC236}">
                <a16:creationId xmlns:a16="http://schemas.microsoft.com/office/drawing/2014/main" id="{4D314BEC-BABF-7895-1D4A-3CB015998514}"/>
              </a:ext>
            </a:extLst>
          </p:cNvPr>
          <p:cNvGraphicFramePr>
            <a:graphicFrameLocks noGrp="1"/>
          </p:cNvGraphicFramePr>
          <p:nvPr>
            <p:ph idx="1"/>
            <p:extLst>
              <p:ext uri="{D42A27DB-BD31-4B8C-83A1-F6EECF244321}">
                <p14:modId xmlns:p14="http://schemas.microsoft.com/office/powerpoint/2010/main" val="2694553408"/>
              </p:ext>
            </p:extLst>
          </p:nvPr>
        </p:nvGraphicFramePr>
        <p:xfrm>
          <a:off x="0" y="1622744"/>
          <a:ext cx="12191996" cy="50706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3818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408-F101-EBCF-3091-E3C324E804D3}"/>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Pathway 3 – Housing Ombudsman</a:t>
            </a:r>
          </a:p>
        </p:txBody>
      </p:sp>
      <p:sp>
        <p:nvSpPr>
          <p:cNvPr id="4" name="Content Placeholder 3">
            <a:extLst>
              <a:ext uri="{FF2B5EF4-FFF2-40B4-BE49-F238E27FC236}">
                <a16:creationId xmlns:a16="http://schemas.microsoft.com/office/drawing/2014/main" id="{AF7DEB52-1755-AB61-9A2C-5B89CB8A58AC}"/>
              </a:ext>
            </a:extLst>
          </p:cNvPr>
          <p:cNvSpPr>
            <a:spLocks noGrp="1"/>
          </p:cNvSpPr>
          <p:nvPr>
            <p:ph idx="1"/>
          </p:nvPr>
        </p:nvSpPr>
        <p:spPr/>
        <p:txBody>
          <a:bodyPr/>
          <a:lstStyle/>
          <a:p>
            <a:pPr marL="0" indent="0" algn="just">
              <a:buNone/>
            </a:pPr>
            <a:r>
              <a:rPr lang="en-US" b="1" u="sng" dirty="0">
                <a:solidFill>
                  <a:schemeClr val="tx1">
                    <a:lumMod val="95000"/>
                    <a:lumOff val="5000"/>
                  </a:schemeClr>
                </a:solidFill>
                <a:highlight>
                  <a:srgbClr val="FFFFFF"/>
                </a:highlight>
                <a:cs typeface="Arial" panose="020B0604020202020204" pitchFamily="34" charset="0"/>
              </a:rPr>
              <a:t>N</a:t>
            </a:r>
            <a:r>
              <a:rPr lang="en-GB" b="1" u="sng" dirty="0" err="1">
                <a:solidFill>
                  <a:schemeClr val="tx1">
                    <a:lumMod val="95000"/>
                    <a:lumOff val="5000"/>
                  </a:schemeClr>
                </a:solidFill>
                <a:highlight>
                  <a:srgbClr val="FFFFFF"/>
                </a:highlight>
                <a:cs typeface="Arial" panose="020B0604020202020204" pitchFamily="34" charset="0"/>
              </a:rPr>
              <a:t>ew</a:t>
            </a:r>
            <a:r>
              <a:rPr lang="en-GB" b="1" u="sng" dirty="0">
                <a:solidFill>
                  <a:schemeClr val="tx1">
                    <a:lumMod val="95000"/>
                    <a:lumOff val="5000"/>
                  </a:schemeClr>
                </a:solidFill>
                <a:highlight>
                  <a:srgbClr val="FFFFFF"/>
                </a:highlight>
                <a:cs typeface="Arial" panose="020B0604020202020204" pitchFamily="34" charset="0"/>
              </a:rPr>
              <a:t> Complaint Code:</a:t>
            </a:r>
          </a:p>
          <a:p>
            <a:pPr marL="0" indent="0" algn="just">
              <a:buNone/>
            </a:pPr>
            <a:r>
              <a:rPr lang="en-US" b="0" i="0" dirty="0">
                <a:solidFill>
                  <a:schemeClr val="tx1">
                    <a:lumMod val="95000"/>
                    <a:lumOff val="5000"/>
                  </a:schemeClr>
                </a:solidFill>
                <a:effectLst/>
              </a:rPr>
              <a:t>The Ombudsman's complaint handling code is now a statutory requirement for social landlords.</a:t>
            </a:r>
            <a:endParaRPr lang="en-GB" dirty="0">
              <a:solidFill>
                <a:schemeClr val="tx1">
                  <a:lumMod val="95000"/>
                  <a:lumOff val="5000"/>
                </a:schemeClr>
              </a:solidFill>
              <a:highlight>
                <a:srgbClr val="FFFFFF"/>
              </a:highlight>
              <a:cs typeface="Arial" panose="020B0604020202020204" pitchFamily="34" charset="0"/>
            </a:endParaRPr>
          </a:p>
          <a:p>
            <a:pPr marL="0" indent="0" algn="just">
              <a:buNone/>
            </a:pPr>
            <a:r>
              <a:rPr lang="en-US" b="0" i="0" dirty="0">
                <a:solidFill>
                  <a:schemeClr val="tx1">
                    <a:lumMod val="95000"/>
                    <a:lumOff val="5000"/>
                  </a:schemeClr>
                </a:solidFill>
                <a:effectLst/>
              </a:rPr>
              <a:t>Landlords must </a:t>
            </a:r>
            <a:r>
              <a:rPr lang="en-US" b="0" i="0" dirty="0" err="1">
                <a:solidFill>
                  <a:schemeClr val="tx1">
                    <a:lumMod val="95000"/>
                    <a:lumOff val="5000"/>
                  </a:schemeClr>
                </a:solidFill>
                <a:effectLst/>
              </a:rPr>
              <a:t>recognise</a:t>
            </a:r>
            <a:r>
              <a:rPr lang="en-US" b="0" i="0" dirty="0">
                <a:solidFill>
                  <a:schemeClr val="tx1">
                    <a:lumMod val="95000"/>
                    <a:lumOff val="5000"/>
                  </a:schemeClr>
                </a:solidFill>
                <a:effectLst/>
              </a:rPr>
              <a:t> the different between a service request and a complaint and set this out in their complaints policy.</a:t>
            </a:r>
          </a:p>
          <a:p>
            <a:pPr marL="0" indent="0" algn="just">
              <a:buNone/>
            </a:pPr>
            <a:r>
              <a:rPr lang="en-US" b="0" i="0" dirty="0">
                <a:solidFill>
                  <a:schemeClr val="tx1">
                    <a:lumMod val="95000"/>
                    <a:lumOff val="5000"/>
                  </a:schemeClr>
                </a:solidFill>
                <a:effectLst/>
              </a:rPr>
              <a:t>Maximum two stages complaint process: </a:t>
            </a:r>
          </a:p>
          <a:p>
            <a:pPr lvl="1" algn="just">
              <a:buFont typeface="Courier New" panose="02070309020205020404" pitchFamily="49" charset="0"/>
              <a:buChar char="o"/>
            </a:pPr>
            <a:r>
              <a:rPr lang="en-US" dirty="0">
                <a:solidFill>
                  <a:schemeClr val="tx1">
                    <a:lumMod val="95000"/>
                    <a:lumOff val="5000"/>
                  </a:schemeClr>
                </a:solidFill>
              </a:rPr>
              <a:t>Acknowledgement of complaint within 5 working days(WD)</a:t>
            </a:r>
          </a:p>
          <a:p>
            <a:pPr lvl="1" algn="just">
              <a:buFont typeface="Courier New" panose="02070309020205020404" pitchFamily="49" charset="0"/>
              <a:buChar char="o"/>
            </a:pPr>
            <a:r>
              <a:rPr lang="en-US" b="0" i="0" dirty="0">
                <a:solidFill>
                  <a:schemeClr val="tx1">
                    <a:lumMod val="95000"/>
                    <a:lumOff val="5000"/>
                  </a:schemeClr>
                </a:solidFill>
                <a:effectLst/>
              </a:rPr>
              <a:t>Stage 1  response within 10 days, can be extended for another 10 WD</a:t>
            </a:r>
          </a:p>
          <a:p>
            <a:pPr lvl="1" algn="just">
              <a:buFont typeface="Courier New" panose="02070309020205020404" pitchFamily="49" charset="0"/>
              <a:buChar char="o"/>
            </a:pPr>
            <a:r>
              <a:rPr lang="en-US" dirty="0">
                <a:solidFill>
                  <a:schemeClr val="tx1">
                    <a:lumMod val="95000"/>
                    <a:lumOff val="5000"/>
                  </a:schemeClr>
                </a:solidFill>
              </a:rPr>
              <a:t>Stage 2 response within 20 working days.</a:t>
            </a:r>
            <a:endParaRPr lang="en-US" b="0" i="0" dirty="0">
              <a:solidFill>
                <a:schemeClr val="tx1">
                  <a:lumMod val="95000"/>
                  <a:lumOff val="5000"/>
                </a:schemeClr>
              </a:solidFill>
              <a:effectLst/>
            </a:endParaRPr>
          </a:p>
          <a:p>
            <a:endParaRPr lang="en-GB" dirty="0"/>
          </a:p>
        </p:txBody>
      </p:sp>
    </p:spTree>
    <p:extLst>
      <p:ext uri="{BB962C8B-B14F-4D97-AF65-F5344CB8AC3E}">
        <p14:creationId xmlns:p14="http://schemas.microsoft.com/office/powerpoint/2010/main" val="4086994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526408-F101-EBCF-3091-E3C324E804D3}"/>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Pathway 3 – Housing Ombudsman</a:t>
            </a:r>
          </a:p>
        </p:txBody>
      </p:sp>
      <p:sp>
        <p:nvSpPr>
          <p:cNvPr id="3" name="Content Placeholder 2">
            <a:extLst>
              <a:ext uri="{FF2B5EF4-FFF2-40B4-BE49-F238E27FC236}">
                <a16:creationId xmlns:a16="http://schemas.microsoft.com/office/drawing/2014/main" id="{CE22183B-8761-0E13-9E70-D1182A469428}"/>
              </a:ext>
            </a:extLst>
          </p:cNvPr>
          <p:cNvSpPr>
            <a:spLocks noGrp="1"/>
          </p:cNvSpPr>
          <p:nvPr>
            <p:ph idx="1"/>
          </p:nvPr>
        </p:nvSpPr>
        <p:spPr>
          <a:xfrm>
            <a:off x="1371599" y="1891970"/>
            <a:ext cx="9724031" cy="4109585"/>
          </a:xfrm>
        </p:spPr>
        <p:txBody>
          <a:bodyPr anchor="ctr">
            <a:normAutofit/>
          </a:bodyPr>
          <a:lstStyle/>
          <a:p>
            <a:pPr>
              <a:buFont typeface="Courier New" panose="02070309020205020404" pitchFamily="49" charset="0"/>
              <a:buChar char="o"/>
            </a:pPr>
            <a:r>
              <a:rPr lang="en-US" sz="2000" i="0" dirty="0">
                <a:effectLst/>
                <a:latin typeface="+mj-lt"/>
              </a:rPr>
              <a:t>To file a complaint with the Housing Ombudsman, tenants must first exhaust their landlord’s internal complaints procedure. </a:t>
            </a:r>
            <a:endParaRPr lang="en-GB" sz="2000" kern="100" dirty="0">
              <a:latin typeface="+mj-lt"/>
              <a:ea typeface="Calibri" panose="020F0502020204030204" pitchFamily="34" charset="0"/>
              <a:cs typeface="Times New Roman" panose="02020603050405020304" pitchFamily="18" charset="0"/>
            </a:endParaRPr>
          </a:p>
          <a:p>
            <a:pPr>
              <a:buFont typeface="Courier New" panose="02070309020205020404" pitchFamily="49" charset="0"/>
              <a:buChar char="o"/>
            </a:pPr>
            <a:r>
              <a:rPr lang="en-US" sz="2000" i="0" dirty="0">
                <a:effectLst/>
                <a:latin typeface="+mj-lt"/>
              </a:rPr>
              <a:t>The Housing Ombudsman has the power to investigate complaints and to make recommendations to landlords to resolve the issue. The Housing Ombudsman can award compensation</a:t>
            </a:r>
          </a:p>
          <a:p>
            <a:pPr>
              <a:buFont typeface="Courier New" panose="02070309020205020404" pitchFamily="49" charset="0"/>
              <a:buChar char="o"/>
            </a:pPr>
            <a:r>
              <a:rPr lang="en-US" sz="2000" b="0" i="0" dirty="0">
                <a:effectLst/>
                <a:highlight>
                  <a:srgbClr val="FBCE92"/>
                </a:highlight>
                <a:latin typeface="+mj-lt"/>
              </a:rPr>
              <a:t>A complaint must be referred to the service within 12 months from the date of the landlord’s final response.</a:t>
            </a:r>
            <a:endParaRPr lang="en-GB" sz="2000" b="0" i="0" kern="100" dirty="0">
              <a:highlight>
                <a:srgbClr val="FBCE92"/>
              </a:highlight>
              <a:latin typeface="+mj-lt"/>
              <a:cs typeface="Times New Roman" panose="02020603050405020304" pitchFamily="18" charset="0"/>
            </a:endParaRPr>
          </a:p>
          <a:p>
            <a:pPr>
              <a:buFont typeface="Courier New" panose="02070309020205020404" pitchFamily="49" charset="0"/>
              <a:buChar char="o"/>
            </a:pPr>
            <a:r>
              <a:rPr lang="en-GB" sz="2000" kern="100" dirty="0">
                <a:effectLst/>
                <a:latin typeface="+mj-lt"/>
                <a:ea typeface="Calibri" panose="020F0502020204030204" pitchFamily="34" charset="0"/>
                <a:cs typeface="Times New Roman" panose="02020603050405020304" pitchFamily="18" charset="0"/>
              </a:rPr>
              <a:t>This pathway would involve the pro-bono lawyer drafting instructions to the surveyor and then if required, assisting the client in following the complaint through the landlords’ complaints procedure and then submitting a complaint to the Housing Ombudsman. </a:t>
            </a:r>
          </a:p>
          <a:p>
            <a:pPr marL="0" indent="0">
              <a:buNone/>
            </a:pPr>
            <a:endParaRPr lang="en-GB" sz="1700" dirty="0">
              <a:latin typeface="Comic Sans MS" panose="030F0702030302020204" pitchFamily="66" charset="0"/>
            </a:endParaRPr>
          </a:p>
        </p:txBody>
      </p:sp>
    </p:spTree>
    <p:extLst>
      <p:ext uri="{BB962C8B-B14F-4D97-AF65-F5344CB8AC3E}">
        <p14:creationId xmlns:p14="http://schemas.microsoft.com/office/powerpoint/2010/main" val="1367997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82A696-452C-D76E-306B-7754B936C8BD}"/>
              </a:ext>
            </a:extLst>
          </p:cNvPr>
          <p:cNvSpPr>
            <a:spLocks noGrp="1"/>
          </p:cNvSpPr>
          <p:nvPr>
            <p:ph type="title"/>
          </p:nvPr>
        </p:nvSpPr>
        <p:spPr>
          <a:xfrm>
            <a:off x="1371599" y="294538"/>
            <a:ext cx="9895951" cy="1033669"/>
          </a:xfrm>
        </p:spPr>
        <p:txBody>
          <a:bodyPr>
            <a:normAutofit/>
          </a:bodyPr>
          <a:lstStyle/>
          <a:p>
            <a:r>
              <a:rPr lang="en-GB" sz="4000" b="1">
                <a:solidFill>
                  <a:srgbClr val="FFFFFF"/>
                </a:solidFill>
                <a:ea typeface="+mj-lt"/>
                <a:cs typeface="+mj-lt"/>
              </a:rPr>
              <a:t>Case Study- Pathway 3</a:t>
            </a:r>
            <a:endParaRPr lang="en-US" sz="4000" b="1">
              <a:solidFill>
                <a:srgbClr val="FFFFFF"/>
              </a:solidFill>
              <a:ea typeface="+mj-lt"/>
              <a:cs typeface="+mj-lt"/>
            </a:endParaRPr>
          </a:p>
        </p:txBody>
      </p:sp>
      <p:sp>
        <p:nvSpPr>
          <p:cNvPr id="3" name="Content Placeholder 2">
            <a:extLst>
              <a:ext uri="{FF2B5EF4-FFF2-40B4-BE49-F238E27FC236}">
                <a16:creationId xmlns:a16="http://schemas.microsoft.com/office/drawing/2014/main" id="{AA02C261-574E-21D2-A53E-7C3E98ED2193}"/>
              </a:ext>
            </a:extLst>
          </p:cNvPr>
          <p:cNvSpPr>
            <a:spLocks noGrp="1"/>
          </p:cNvSpPr>
          <p:nvPr>
            <p:ph idx="1"/>
          </p:nvPr>
        </p:nvSpPr>
        <p:spPr>
          <a:xfrm>
            <a:off x="1371599" y="2318197"/>
            <a:ext cx="9724031" cy="3683358"/>
          </a:xfrm>
        </p:spPr>
        <p:txBody>
          <a:bodyPr anchor="ctr">
            <a:normAutofit/>
          </a:bodyPr>
          <a:lstStyle/>
          <a:p>
            <a:r>
              <a:rPr lang="en-US" sz="2000" dirty="0"/>
              <a:t>GH has a secure tenancy with the London Borough of Tower Hamlets. He lives in a 2-bedroom flat with his wife and 2 children.</a:t>
            </a:r>
          </a:p>
          <a:p>
            <a:r>
              <a:rPr lang="en-US" sz="2000" dirty="0"/>
              <a:t>The bathroom ventilation fan has stopped working and this has led to a growth of damp and mold. </a:t>
            </a:r>
          </a:p>
          <a:p>
            <a:r>
              <a:rPr lang="en-US" sz="2000" dirty="0"/>
              <a:t>GH first reported the disrepair in January 2023. The works had been raised but the council had agreed to fix the ventilation fan, treat the damp and mould on the ceilings and repaint. </a:t>
            </a:r>
          </a:p>
          <a:p>
            <a:r>
              <a:rPr lang="en-US" sz="2000" dirty="0"/>
              <a:t>It is now May 2024 , and despite chasing several times a month, the works have not been carried out as agreed. GH has approached UH for assistance. </a:t>
            </a:r>
          </a:p>
          <a:p>
            <a:pPr marL="0" indent="0">
              <a:buNone/>
            </a:pPr>
            <a:endParaRPr lang="en-US" sz="2000" dirty="0"/>
          </a:p>
        </p:txBody>
      </p:sp>
    </p:spTree>
    <p:extLst>
      <p:ext uri="{BB962C8B-B14F-4D97-AF65-F5344CB8AC3E}">
        <p14:creationId xmlns:p14="http://schemas.microsoft.com/office/powerpoint/2010/main" val="9509236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82A696-452C-D76E-306B-7754B936C8BD}"/>
              </a:ext>
            </a:extLst>
          </p:cNvPr>
          <p:cNvSpPr>
            <a:spLocks noGrp="1"/>
          </p:cNvSpPr>
          <p:nvPr>
            <p:ph type="title"/>
          </p:nvPr>
        </p:nvSpPr>
        <p:spPr>
          <a:xfrm>
            <a:off x="1371599" y="294538"/>
            <a:ext cx="9895951" cy="1033669"/>
          </a:xfrm>
        </p:spPr>
        <p:txBody>
          <a:bodyPr>
            <a:normAutofit/>
          </a:bodyPr>
          <a:lstStyle/>
          <a:p>
            <a:r>
              <a:rPr lang="en-GB" sz="4000" b="1">
                <a:solidFill>
                  <a:srgbClr val="FFFFFF"/>
                </a:solidFill>
                <a:ea typeface="+mj-lt"/>
                <a:cs typeface="+mj-lt"/>
              </a:rPr>
              <a:t>Case Study- Pathway 3</a:t>
            </a:r>
            <a:endParaRPr lang="en-US" sz="4000" b="1">
              <a:solidFill>
                <a:srgbClr val="FFFFFF"/>
              </a:solidFill>
              <a:ea typeface="+mj-lt"/>
              <a:cs typeface="+mj-lt"/>
            </a:endParaRPr>
          </a:p>
        </p:txBody>
      </p:sp>
      <p:sp>
        <p:nvSpPr>
          <p:cNvPr id="3" name="Content Placeholder 2">
            <a:extLst>
              <a:ext uri="{FF2B5EF4-FFF2-40B4-BE49-F238E27FC236}">
                <a16:creationId xmlns:a16="http://schemas.microsoft.com/office/drawing/2014/main" id="{AA02C261-574E-21D2-A53E-7C3E98ED2193}"/>
              </a:ext>
            </a:extLst>
          </p:cNvPr>
          <p:cNvSpPr>
            <a:spLocks noGrp="1"/>
          </p:cNvSpPr>
          <p:nvPr>
            <p:ph idx="1"/>
          </p:nvPr>
        </p:nvSpPr>
        <p:spPr>
          <a:xfrm>
            <a:off x="219456" y="1487424"/>
            <a:ext cx="11972540" cy="5986272"/>
          </a:xfrm>
        </p:spPr>
        <p:txBody>
          <a:bodyPr anchor="ctr">
            <a:normAutofit/>
          </a:bodyPr>
          <a:lstStyle/>
          <a:p>
            <a:r>
              <a:rPr lang="en-US" sz="2000" dirty="0"/>
              <a:t>Check if the local authority’s complaints policy has been exhausted. Stage 1 complaint, stage 2 complaint. </a:t>
            </a:r>
          </a:p>
          <a:p>
            <a:r>
              <a:rPr lang="en-US" sz="2000" b="1" dirty="0">
                <a:highlight>
                  <a:srgbClr val="C0C0C0"/>
                </a:highlight>
              </a:rPr>
              <a:t>The </a:t>
            </a:r>
            <a:r>
              <a:rPr lang="en-GB" sz="2000" b="1" kern="100" dirty="0">
                <a:effectLst/>
                <a:highlight>
                  <a:srgbClr val="C0C0C0"/>
                </a:highlight>
                <a:latin typeface="+mj-lt"/>
                <a:ea typeface="Calibri" panose="020F0502020204030204" pitchFamily="34" charset="0"/>
                <a:cs typeface="Times New Roman" panose="02020603050405020304" pitchFamily="18" charset="0"/>
              </a:rPr>
              <a:t>pro-bono lawyer could draft instructions to the surveyor and then if required, assist the client in following the complaint through the landlords’ complaints procedure and then submitting a complaint to the Housing Ombudsman</a:t>
            </a:r>
          </a:p>
          <a:p>
            <a:r>
              <a:rPr lang="en-GB" sz="2000" dirty="0"/>
              <a:t>Depending on the outcome of the investigation, the Housing Ombudsman may set out orders and recommendations to the landlord in their report to put things right. This could mean telling the landlord to: </a:t>
            </a:r>
          </a:p>
          <a:p>
            <a:pPr lvl="1"/>
            <a:r>
              <a:rPr lang="en-GB" sz="1600" dirty="0"/>
              <a:t>pay compensation </a:t>
            </a:r>
          </a:p>
          <a:p>
            <a:pPr lvl="1"/>
            <a:r>
              <a:rPr lang="en-GB" sz="1600" dirty="0"/>
              <a:t>apologise  </a:t>
            </a:r>
          </a:p>
          <a:p>
            <a:pPr lvl="1"/>
            <a:r>
              <a:rPr lang="en-GB" sz="1600" dirty="0"/>
              <a:t>review its policies and procedures </a:t>
            </a:r>
          </a:p>
          <a:p>
            <a:pPr lvl="1"/>
            <a:r>
              <a:rPr lang="en-GB" sz="1600" dirty="0"/>
              <a:t>complete any outstanding repairs </a:t>
            </a:r>
          </a:p>
          <a:p>
            <a:r>
              <a:rPr lang="en-GB" sz="2000" dirty="0"/>
              <a:t>Orders aim to put things right to resolve the individual complaint and landlords are obliged to follow the orders. </a:t>
            </a:r>
          </a:p>
          <a:p>
            <a:r>
              <a:rPr lang="en-GB" sz="2000" dirty="0"/>
              <a:t>Recommendations are made where wider learning or improvement could improve housing services across the landlord for the benefit of other residents.</a:t>
            </a:r>
            <a:endParaRPr lang="en-US" sz="2000" dirty="0"/>
          </a:p>
          <a:p>
            <a:pPr marL="0" indent="0">
              <a:buNone/>
            </a:pPr>
            <a:endParaRPr lang="en-US" sz="2000" dirty="0"/>
          </a:p>
        </p:txBody>
      </p:sp>
    </p:spTree>
    <p:extLst>
      <p:ext uri="{BB962C8B-B14F-4D97-AF65-F5344CB8AC3E}">
        <p14:creationId xmlns:p14="http://schemas.microsoft.com/office/powerpoint/2010/main" val="753215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E17E911-875F-4DE5-8699-99D9F1805A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Rectangle 2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B2A75A-332E-2167-B347-A581A7591848}"/>
              </a:ext>
            </a:extLst>
          </p:cNvPr>
          <p:cNvSpPr>
            <a:spLocks noGrp="1"/>
          </p:cNvSpPr>
          <p:nvPr>
            <p:ph idx="1"/>
          </p:nvPr>
        </p:nvSpPr>
        <p:spPr>
          <a:xfrm>
            <a:off x="4581727" y="649480"/>
            <a:ext cx="3025303" cy="5546047"/>
          </a:xfrm>
        </p:spPr>
        <p:txBody>
          <a:bodyPr vert="horz" lIns="91440" tIns="45720" rIns="91440" bIns="45720" rtlCol="0" anchor="ctr">
            <a:normAutofit/>
          </a:bodyPr>
          <a:lstStyle/>
          <a:p>
            <a:pPr marL="0" indent="0">
              <a:buNone/>
            </a:pPr>
            <a:r>
              <a:rPr lang="en-GB" sz="2800" b="1" dirty="0"/>
              <a:t>Pathway 4 – Homelessness</a:t>
            </a:r>
          </a:p>
          <a:p>
            <a:pPr marL="0" indent="0">
              <a:buNone/>
            </a:pPr>
            <a:endParaRPr lang="en-US" dirty="0"/>
          </a:p>
        </p:txBody>
      </p:sp>
      <p:pic>
        <p:nvPicPr>
          <p:cNvPr id="26" name="Picture 25" descr="Metal tic-tac-toe game pieces">
            <a:extLst>
              <a:ext uri="{FF2B5EF4-FFF2-40B4-BE49-F238E27FC236}">
                <a16:creationId xmlns:a16="http://schemas.microsoft.com/office/drawing/2014/main" id="{60DAE627-9EF2-2EC9-9530-32AB4213BE6C}"/>
              </a:ext>
            </a:extLst>
          </p:cNvPr>
          <p:cNvPicPr>
            <a:picLocks noChangeAspect="1"/>
          </p:cNvPicPr>
          <p:nvPr/>
        </p:nvPicPr>
        <p:blipFill rotWithShape="1">
          <a:blip r:embed="rId3"/>
          <a:srcRect l="20908" r="34445"/>
          <a:stretch/>
        </p:blipFill>
        <p:spPr>
          <a:xfrm>
            <a:off x="8109502" y="10"/>
            <a:ext cx="4082498" cy="6857990"/>
          </a:xfrm>
          <a:prstGeom prst="rect">
            <a:avLst/>
          </a:prstGeom>
        </p:spPr>
      </p:pic>
    </p:spTree>
    <p:extLst>
      <p:ext uri="{BB962C8B-B14F-4D97-AF65-F5344CB8AC3E}">
        <p14:creationId xmlns:p14="http://schemas.microsoft.com/office/powerpoint/2010/main" val="1551055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121AD27-78F6-B0E7-DE61-EE1EF114FA4A}"/>
              </a:ext>
            </a:extLst>
          </p:cNvPr>
          <p:cNvSpPr>
            <a:spLocks noGrp="1"/>
          </p:cNvSpPr>
          <p:nvPr>
            <p:ph type="title"/>
          </p:nvPr>
        </p:nvSpPr>
        <p:spPr>
          <a:xfrm>
            <a:off x="1371597" y="348865"/>
            <a:ext cx="10044023" cy="877729"/>
          </a:xfrm>
        </p:spPr>
        <p:txBody>
          <a:bodyPr anchor="ctr">
            <a:normAutofit/>
          </a:bodyPr>
          <a:lstStyle/>
          <a:p>
            <a:r>
              <a:rPr lang="en-GB" sz="4000">
                <a:solidFill>
                  <a:srgbClr val="FFFFFF"/>
                </a:solidFill>
              </a:rPr>
              <a:t>The Disrepair Project- Background</a:t>
            </a:r>
          </a:p>
        </p:txBody>
      </p:sp>
      <p:graphicFrame>
        <p:nvGraphicFramePr>
          <p:cNvPr id="40" name="Content Placeholder 2">
            <a:extLst>
              <a:ext uri="{FF2B5EF4-FFF2-40B4-BE49-F238E27FC236}">
                <a16:creationId xmlns:a16="http://schemas.microsoft.com/office/drawing/2014/main" id="{15860DD5-F6E8-739F-D239-E5592A5390C8}"/>
              </a:ext>
            </a:extLst>
          </p:cNvPr>
          <p:cNvGraphicFramePr>
            <a:graphicFrameLocks noGrp="1"/>
          </p:cNvGraphicFramePr>
          <p:nvPr>
            <p:ph idx="1"/>
            <p:extLst>
              <p:ext uri="{D42A27DB-BD31-4B8C-83A1-F6EECF244321}">
                <p14:modId xmlns:p14="http://schemas.microsoft.com/office/powerpoint/2010/main" val="3337070567"/>
              </p:ext>
            </p:extLst>
          </p:nvPr>
        </p:nvGraphicFramePr>
        <p:xfrm>
          <a:off x="487791" y="212032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B81568E6-AEA8-991F-0C00-334DD10FCA92}"/>
              </a:ext>
            </a:extLst>
          </p:cNvPr>
          <p:cNvSpPr txBox="1"/>
          <p:nvPr/>
        </p:nvSpPr>
        <p:spPr>
          <a:xfrm>
            <a:off x="487791" y="1924820"/>
            <a:ext cx="11216417" cy="923330"/>
          </a:xfrm>
          <a:prstGeom prst="rect">
            <a:avLst/>
          </a:prstGeom>
          <a:noFill/>
        </p:spPr>
        <p:txBody>
          <a:bodyPr wrap="square">
            <a:spAutoFit/>
          </a:bodyPr>
          <a:lstStyle/>
          <a:p>
            <a:pPr lvl="0"/>
            <a:r>
              <a:rPr lang="en-GB" dirty="0"/>
              <a:t>Throughout London, there are 1000s of vulnerable families trapped in poorly maintained dwellings with key players, such as local authorities seemingly unable or unwilling to effectively intervene, indeed, local authorities are themselves often guilty of forcing people to remain in unfit dwellings.</a:t>
            </a:r>
          </a:p>
        </p:txBody>
      </p:sp>
    </p:spTree>
    <p:extLst>
      <p:ext uri="{BB962C8B-B14F-4D97-AF65-F5344CB8AC3E}">
        <p14:creationId xmlns:p14="http://schemas.microsoft.com/office/powerpoint/2010/main" val="25407577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A49B3C-39D3-02B9-2ABE-4BABDE0AF867}"/>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Pathway 4 - Homelessness</a:t>
            </a:r>
          </a:p>
        </p:txBody>
      </p:sp>
      <p:sp>
        <p:nvSpPr>
          <p:cNvPr id="3" name="Content Placeholder 2">
            <a:extLst>
              <a:ext uri="{FF2B5EF4-FFF2-40B4-BE49-F238E27FC236}">
                <a16:creationId xmlns:a16="http://schemas.microsoft.com/office/drawing/2014/main" id="{60979515-11B9-3D1E-2A15-EF9DEB4F1727}"/>
              </a:ext>
            </a:extLst>
          </p:cNvPr>
          <p:cNvSpPr>
            <a:spLocks noGrp="1"/>
          </p:cNvSpPr>
          <p:nvPr>
            <p:ph idx="1"/>
          </p:nvPr>
        </p:nvSpPr>
        <p:spPr>
          <a:xfrm>
            <a:off x="1371599" y="2318197"/>
            <a:ext cx="9724031" cy="3683358"/>
          </a:xfrm>
        </p:spPr>
        <p:txBody>
          <a:bodyPr anchor="ctr">
            <a:normAutofit/>
          </a:bodyPr>
          <a:lstStyle/>
          <a:p>
            <a:pPr marL="0" indent="0">
              <a:buNone/>
            </a:pPr>
            <a:r>
              <a:rPr lang="en-GB" sz="2000" kern="100" dirty="0">
                <a:effectLst/>
                <a:latin typeface="Comic Sans MS" panose="030F0702030302020204" pitchFamily="66" charset="0"/>
                <a:ea typeface="Calibri" panose="020F0502020204030204" pitchFamily="34" charset="0"/>
                <a:cs typeface="Times New Roman" panose="02020603050405020304" pitchFamily="18" charset="0"/>
              </a:rPr>
              <a:t>This pathway would involve the pro-bono lawyer</a:t>
            </a:r>
            <a:r>
              <a:rPr lang="en-GB" sz="2000" b="1" kern="100" dirty="0">
                <a:effectLst/>
                <a:latin typeface="Comic Sans MS" panose="030F0702030302020204" pitchFamily="66" charset="0"/>
                <a:ea typeface="Calibri" panose="020F0502020204030204" pitchFamily="34" charset="0"/>
                <a:cs typeface="Times New Roman" panose="02020603050405020304" pitchFamily="18" charset="0"/>
              </a:rPr>
              <a:t> </a:t>
            </a:r>
            <a:r>
              <a:rPr lang="en-GB" sz="2000" kern="100" dirty="0">
                <a:effectLst/>
                <a:latin typeface="Comic Sans MS" panose="030F0702030302020204" pitchFamily="66" charset="0"/>
                <a:ea typeface="Calibri" panose="020F0502020204030204" pitchFamily="34" charset="0"/>
                <a:cs typeface="Times New Roman" panose="02020603050405020304" pitchFamily="18" charset="0"/>
              </a:rPr>
              <a:t>drafting instructions to the surveyor and then using this to draft a “deemed” homeless letter to support the homeless application to the local authority. </a:t>
            </a:r>
          </a:p>
          <a:p>
            <a:pPr marL="0" indent="0">
              <a:buNone/>
            </a:pPr>
            <a:endParaRPr lang="en-GB" sz="2000" kern="100" dirty="0">
              <a:latin typeface="Comic Sans MS" panose="030F0702030302020204" pitchFamily="66" charset="0"/>
              <a:ea typeface="Calibri" panose="020F0502020204030204" pitchFamily="34" charset="0"/>
              <a:cs typeface="Times New Roman" panose="02020603050405020304" pitchFamily="18" charset="0"/>
            </a:endParaRPr>
          </a:p>
          <a:p>
            <a:pPr marL="0" indent="0">
              <a:buNone/>
            </a:pPr>
            <a:r>
              <a:rPr lang="en-US" sz="2000" b="0" i="0" dirty="0">
                <a:effectLst/>
                <a:latin typeface="Comic Sans MS" panose="030F0702030302020204" pitchFamily="66" charset="0"/>
              </a:rPr>
              <a:t>Under Housing Act 1996 s175 (3) </a:t>
            </a:r>
            <a:r>
              <a:rPr lang="en-US" sz="2000" dirty="0">
                <a:latin typeface="Comic Sans MS" panose="030F0702030302020204" pitchFamily="66" charset="0"/>
              </a:rPr>
              <a:t>a</a:t>
            </a:r>
            <a:r>
              <a:rPr lang="en-US" sz="2000" b="0" i="0" dirty="0">
                <a:effectLst/>
                <a:latin typeface="Comic Sans MS" panose="030F0702030302020204" pitchFamily="66" charset="0"/>
              </a:rPr>
              <a:t> person who has accommodation is homeless if it is </a:t>
            </a:r>
            <a:r>
              <a:rPr lang="en-US" sz="2000" b="0" i="0" u="sng" dirty="0">
                <a:effectLst/>
                <a:latin typeface="Comic Sans MS" panose="030F0702030302020204" pitchFamily="66" charset="0"/>
                <a:hlinkClick r:id="rId2">
                  <a:extLst>
                    <a:ext uri="{A12FA001-AC4F-418D-AE19-62706E023703}">
                      <ahyp:hlinkClr xmlns:ahyp="http://schemas.microsoft.com/office/drawing/2018/hyperlinkcolor" val="tx"/>
                    </a:ext>
                  </a:extLst>
                </a:hlinkClick>
              </a:rPr>
              <a:t>unreasonable for them to continue to occupy</a:t>
            </a:r>
            <a:r>
              <a:rPr lang="en-US" sz="2000" b="0" i="0" dirty="0">
                <a:effectLst/>
                <a:latin typeface="Comic Sans MS" panose="030F0702030302020204" pitchFamily="66" charset="0"/>
              </a:rPr>
              <a:t> that accommodation.</a:t>
            </a:r>
            <a:endParaRPr lang="en-GB" sz="2000" kern="100" dirty="0">
              <a:effectLst/>
              <a:latin typeface="Comic Sans MS" panose="030F0702030302020204" pitchFamily="66" charset="0"/>
              <a:ea typeface="Calibri" panose="020F0502020204030204" pitchFamily="34" charset="0"/>
              <a:cs typeface="Times New Roman" panose="02020603050405020304" pitchFamily="18" charset="0"/>
            </a:endParaRPr>
          </a:p>
          <a:p>
            <a:endParaRPr lang="en-GB" sz="2000" dirty="0">
              <a:latin typeface="Comic Sans MS" panose="030F0702030302020204" pitchFamily="66" charset="0"/>
            </a:endParaRPr>
          </a:p>
        </p:txBody>
      </p:sp>
    </p:spTree>
    <p:extLst>
      <p:ext uri="{BB962C8B-B14F-4D97-AF65-F5344CB8AC3E}">
        <p14:creationId xmlns:p14="http://schemas.microsoft.com/office/powerpoint/2010/main" val="10630285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1965CD-F494-4414-CD57-4160C9EE5414}"/>
              </a:ext>
            </a:extLst>
          </p:cNvPr>
          <p:cNvSpPr>
            <a:spLocks noGrp="1"/>
          </p:cNvSpPr>
          <p:nvPr>
            <p:ph type="title"/>
          </p:nvPr>
        </p:nvSpPr>
        <p:spPr>
          <a:xfrm>
            <a:off x="1371599" y="294538"/>
            <a:ext cx="9895951" cy="1033669"/>
          </a:xfrm>
        </p:spPr>
        <p:txBody>
          <a:bodyPr>
            <a:normAutofit/>
          </a:bodyPr>
          <a:lstStyle/>
          <a:p>
            <a:r>
              <a:rPr lang="en-GB" sz="4000" b="1">
                <a:solidFill>
                  <a:srgbClr val="FFFFFF"/>
                </a:solidFill>
                <a:ea typeface="+mj-lt"/>
                <a:cs typeface="+mj-lt"/>
              </a:rPr>
              <a:t>Case Study- Pathway 4</a:t>
            </a:r>
            <a:endParaRPr lang="en-US" sz="4000" b="1">
              <a:solidFill>
                <a:srgbClr val="FFFFFF"/>
              </a:solidFill>
            </a:endParaRPr>
          </a:p>
        </p:txBody>
      </p:sp>
      <p:sp>
        <p:nvSpPr>
          <p:cNvPr id="3" name="Content Placeholder 2">
            <a:extLst>
              <a:ext uri="{FF2B5EF4-FFF2-40B4-BE49-F238E27FC236}">
                <a16:creationId xmlns:a16="http://schemas.microsoft.com/office/drawing/2014/main" id="{66E7ABF4-5ABC-9D78-82D1-0D42CD023723}"/>
              </a:ext>
            </a:extLst>
          </p:cNvPr>
          <p:cNvSpPr>
            <a:spLocks noGrp="1"/>
          </p:cNvSpPr>
          <p:nvPr>
            <p:ph idx="1"/>
          </p:nvPr>
        </p:nvSpPr>
        <p:spPr>
          <a:xfrm>
            <a:off x="1371599" y="2318197"/>
            <a:ext cx="9724031" cy="3683358"/>
          </a:xfrm>
        </p:spPr>
        <p:txBody>
          <a:bodyPr anchor="ctr">
            <a:normAutofit/>
          </a:bodyPr>
          <a:lstStyle/>
          <a:p>
            <a:pPr indent="0">
              <a:buNone/>
            </a:pPr>
            <a:r>
              <a:rPr lang="en-GB" sz="2000" kern="100" dirty="0">
                <a:effectLst/>
                <a:latin typeface="Comic Sans MS" panose="030F0702030302020204" pitchFamily="66" charset="0"/>
                <a:ea typeface="Aptos" panose="020B0004020202020204" pitchFamily="34" charset="0"/>
                <a:cs typeface="Angsana New" panose="02020603050405020304" pitchFamily="18" charset="-34"/>
              </a:rPr>
              <a:t>AS lives in a studio flat on the third floor of a purpose-built apartment. The flat has a room, a separate kitchen, and a toilet (with bathroom). The size of the only room is 4.3 meter by 4.5 meter. The room is too small to accommodate necessary furniture for the four.  There is no space to put a desk or give children a space to play. There is a double bed, a wardrobe and two cot beds filled out the space of the room. There is no space to keep a desk, or a sofa or toys. The flat suffers from the effects of widespread damp and mould. A year ago, the flat was flooded with sewage water after main pipeline of the building burst open by heavy blockage. The furniture, carpet, clothes were all ruined as a result. </a:t>
            </a:r>
            <a:r>
              <a:rPr lang="en-US" sz="2000" kern="100" dirty="0">
                <a:effectLst/>
                <a:latin typeface="Comic Sans MS" panose="030F0702030302020204" pitchFamily="66" charset="0"/>
                <a:ea typeface="Aptos" panose="020B0004020202020204" pitchFamily="34" charset="0"/>
                <a:cs typeface="Angsana New" panose="02020603050405020304" pitchFamily="18" charset="-34"/>
              </a:rPr>
              <a:t>AS lives there with his wife and two children. The children are aged 4 and 3.  The </a:t>
            </a:r>
            <a:r>
              <a:rPr lang="en-US" sz="2000" kern="100" dirty="0">
                <a:latin typeface="Comic Sans MS" panose="030F0702030302020204" pitchFamily="66" charset="0"/>
                <a:ea typeface="Aptos" panose="020B0004020202020204" pitchFamily="34" charset="0"/>
                <a:cs typeface="Angsana New" panose="02020603050405020304" pitchFamily="18" charset="-34"/>
              </a:rPr>
              <a:t>f</a:t>
            </a:r>
            <a:r>
              <a:rPr lang="en-US" sz="2000" kern="100" dirty="0">
                <a:effectLst/>
                <a:latin typeface="Comic Sans MS" panose="030F0702030302020204" pitchFamily="66" charset="0"/>
                <a:ea typeface="Aptos" panose="020B0004020202020204" pitchFamily="34" charset="0"/>
                <a:cs typeface="Angsana New" panose="02020603050405020304" pitchFamily="18" charset="-34"/>
              </a:rPr>
              <a:t>our year old suffers from a chronic cough and cold. The three</a:t>
            </a:r>
            <a:r>
              <a:rPr lang="en-GB" sz="2000" kern="100" dirty="0">
                <a:effectLst/>
                <a:latin typeface="Comic Sans MS" panose="030F0702030302020204" pitchFamily="66" charset="0"/>
                <a:ea typeface="Aptos" panose="020B0004020202020204" pitchFamily="34" charset="0"/>
                <a:cs typeface="Angsana New" panose="02020603050405020304" pitchFamily="18" charset="-34"/>
              </a:rPr>
              <a:t> year old has a chronic cough condition, runny nose, and cold. AS himself catches a cold every now and then.  </a:t>
            </a:r>
            <a:endParaRPr lang="en-GB" sz="2000" kern="100" dirty="0">
              <a:effectLst/>
              <a:latin typeface="Comic Sans MS" panose="030F0702030302020204" pitchFamily="66" charset="0"/>
              <a:ea typeface="Aptos" panose="020B0004020202020204" pitchFamily="34" charset="0"/>
              <a:cs typeface="Times New Roman" panose="02020603050405020304" pitchFamily="18" charset="0"/>
            </a:endParaRPr>
          </a:p>
          <a:p>
            <a:endParaRPr lang="en-US" sz="2000" dirty="0">
              <a:latin typeface="Comic Sans MS" panose="030F0702030302020204" pitchFamily="66" charset="0"/>
            </a:endParaRPr>
          </a:p>
        </p:txBody>
      </p:sp>
    </p:spTree>
    <p:extLst>
      <p:ext uri="{BB962C8B-B14F-4D97-AF65-F5344CB8AC3E}">
        <p14:creationId xmlns:p14="http://schemas.microsoft.com/office/powerpoint/2010/main" val="2815727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FC66FE9-CB10-F57C-8560-63CA5448A9F8}"/>
              </a:ext>
            </a:extLst>
          </p:cNvPr>
          <p:cNvSpPr>
            <a:spLocks noGrp="1"/>
          </p:cNvSpPr>
          <p:nvPr>
            <p:ph type="title"/>
          </p:nvPr>
        </p:nvSpPr>
        <p:spPr>
          <a:xfrm>
            <a:off x="826396" y="586855"/>
            <a:ext cx="4230100" cy="3387497"/>
          </a:xfrm>
        </p:spPr>
        <p:txBody>
          <a:bodyPr anchor="b">
            <a:normAutofit/>
          </a:bodyPr>
          <a:lstStyle/>
          <a:p>
            <a:pPr algn="r"/>
            <a:r>
              <a:rPr lang="en-GB" sz="4000" dirty="0">
                <a:solidFill>
                  <a:srgbClr val="FFFFFF"/>
                </a:solidFill>
              </a:rPr>
              <a:t>Starting a case</a:t>
            </a:r>
          </a:p>
        </p:txBody>
      </p:sp>
      <p:sp>
        <p:nvSpPr>
          <p:cNvPr id="3" name="Content Placeholder 2">
            <a:extLst>
              <a:ext uri="{FF2B5EF4-FFF2-40B4-BE49-F238E27FC236}">
                <a16:creationId xmlns:a16="http://schemas.microsoft.com/office/drawing/2014/main" id="{2B8EE9A4-274D-F09A-3E6F-2D7AD4E081DE}"/>
              </a:ext>
            </a:extLst>
          </p:cNvPr>
          <p:cNvSpPr>
            <a:spLocks noGrp="1"/>
          </p:cNvSpPr>
          <p:nvPr>
            <p:ph idx="1"/>
          </p:nvPr>
        </p:nvSpPr>
        <p:spPr>
          <a:xfrm>
            <a:off x="6503158" y="649480"/>
            <a:ext cx="4862447" cy="5546047"/>
          </a:xfrm>
        </p:spPr>
        <p:txBody>
          <a:bodyPr anchor="ctr">
            <a:normAutofit/>
          </a:bodyPr>
          <a:lstStyle/>
          <a:p>
            <a:r>
              <a:rPr lang="en-GB" sz="2000" dirty="0"/>
              <a:t>UH will complete initial screening.</a:t>
            </a:r>
          </a:p>
          <a:p>
            <a:r>
              <a:rPr lang="en-GB" sz="2000" dirty="0"/>
              <a:t>Pro-bono advisor will take instructions and interview the client.</a:t>
            </a:r>
          </a:p>
          <a:p>
            <a:r>
              <a:rPr lang="en-GB" sz="2000" dirty="0"/>
              <a:t>Pro-bono advisor will gather relevant evidence.</a:t>
            </a:r>
          </a:p>
          <a:p>
            <a:r>
              <a:rPr lang="en-GB" sz="2000" dirty="0"/>
              <a:t>Discuss with UH supervisor which pathway would be most appropriate for the client.</a:t>
            </a:r>
          </a:p>
          <a:p>
            <a:r>
              <a:rPr lang="en-GB" sz="2000" dirty="0"/>
              <a:t>Request a surveyors report if applicable.</a:t>
            </a:r>
          </a:p>
          <a:p>
            <a:r>
              <a:rPr lang="en-GB" sz="2000" dirty="0"/>
              <a:t>Start Pathway work (ECF application, request for investigation, complaint, homelessness supporting letter)</a:t>
            </a:r>
          </a:p>
          <a:p>
            <a:endParaRPr lang="en-GB" sz="2000" dirty="0"/>
          </a:p>
          <a:p>
            <a:endParaRPr lang="en-GB" sz="2000" dirty="0"/>
          </a:p>
          <a:p>
            <a:endParaRPr lang="en-GB" sz="2000" dirty="0"/>
          </a:p>
        </p:txBody>
      </p:sp>
    </p:spTree>
    <p:extLst>
      <p:ext uri="{BB962C8B-B14F-4D97-AF65-F5344CB8AC3E}">
        <p14:creationId xmlns:p14="http://schemas.microsoft.com/office/powerpoint/2010/main" val="38366493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9F8234-6C29-D3B6-5CB5-04793E41EBF6}"/>
              </a:ext>
            </a:extLst>
          </p:cNvPr>
          <p:cNvSpPr>
            <a:spLocks noGrp="1"/>
          </p:cNvSpPr>
          <p:nvPr>
            <p:ph type="title"/>
          </p:nvPr>
        </p:nvSpPr>
        <p:spPr>
          <a:xfrm>
            <a:off x="1371599" y="294538"/>
            <a:ext cx="9895951" cy="1033669"/>
          </a:xfrm>
        </p:spPr>
        <p:txBody>
          <a:bodyPr>
            <a:normAutofit/>
          </a:bodyPr>
          <a:lstStyle/>
          <a:p>
            <a:r>
              <a:rPr lang="en-GB" sz="4000" b="1" dirty="0">
                <a:solidFill>
                  <a:srgbClr val="FFFFFF"/>
                </a:solidFill>
              </a:rPr>
              <a:t>Resources Available </a:t>
            </a:r>
          </a:p>
        </p:txBody>
      </p:sp>
      <p:sp>
        <p:nvSpPr>
          <p:cNvPr id="3" name="TextBox 2">
            <a:extLst>
              <a:ext uri="{FF2B5EF4-FFF2-40B4-BE49-F238E27FC236}">
                <a16:creationId xmlns:a16="http://schemas.microsoft.com/office/drawing/2014/main" id="{4839183C-9F57-AFD3-28A1-C2DCE7E42C69}"/>
              </a:ext>
            </a:extLst>
          </p:cNvPr>
          <p:cNvSpPr txBox="1"/>
          <p:nvPr/>
        </p:nvSpPr>
        <p:spPr>
          <a:xfrm>
            <a:off x="1142998" y="2628900"/>
            <a:ext cx="9906000" cy="1754326"/>
          </a:xfrm>
          <a:prstGeom prst="rect">
            <a:avLst/>
          </a:prstGeom>
          <a:noFill/>
        </p:spPr>
        <p:txBody>
          <a:bodyPr wrap="square" rtlCol="0">
            <a:spAutoFit/>
          </a:bodyPr>
          <a:lstStyle/>
          <a:p>
            <a:pPr marL="285750" indent="-285750">
              <a:buFont typeface="Arial" panose="020B0604020202020204" pitchFamily="34" charset="0"/>
              <a:buChar char="•"/>
            </a:pPr>
            <a:r>
              <a:rPr lang="en-GB" dirty="0"/>
              <a:t>Training Slides</a:t>
            </a:r>
          </a:p>
          <a:p>
            <a:pPr marL="285750" indent="-285750">
              <a:buFont typeface="Arial" panose="020B0604020202020204" pitchFamily="34" charset="0"/>
              <a:buChar char="•"/>
            </a:pPr>
            <a:r>
              <a:rPr lang="en-GB" dirty="0"/>
              <a:t>Recording</a:t>
            </a:r>
          </a:p>
          <a:p>
            <a:pPr marL="285750" indent="-285750">
              <a:buFont typeface="Arial" panose="020B0604020202020204" pitchFamily="34" charset="0"/>
              <a:buChar char="•"/>
            </a:pPr>
            <a:r>
              <a:rPr lang="en-GB" dirty="0"/>
              <a:t>Volunteers' handbook</a:t>
            </a:r>
          </a:p>
          <a:p>
            <a:pPr marL="285750" indent="-285750">
              <a:buFont typeface="Arial" panose="020B0604020202020204" pitchFamily="34" charset="0"/>
              <a:buChar char="•"/>
            </a:pPr>
            <a:r>
              <a:rPr lang="en-GB" dirty="0"/>
              <a:t>Template letters and applications</a:t>
            </a:r>
          </a:p>
          <a:p>
            <a:pPr marL="285750" indent="-285750">
              <a:buFont typeface="Arial" panose="020B0604020202020204" pitchFamily="34" charset="0"/>
              <a:buChar char="•"/>
            </a:pPr>
            <a:r>
              <a:rPr lang="en-GB" dirty="0"/>
              <a:t>Access to University House’s Housing Solicitor who will supervise all work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1892524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56E78FF-8669-E8B1-A0AA-E7F79C9305D1}"/>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a:solidFill>
                  <a:srgbClr val="FFFFFF"/>
                </a:solidFill>
                <a:latin typeface="+mj-lt"/>
                <a:ea typeface="+mj-ea"/>
                <a:cs typeface="+mj-cs"/>
              </a:rPr>
              <a:t>Q&amp;A</a:t>
            </a: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469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3E6334-6924-1886-6322-001802F45BE1}"/>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What is Disrepair</a:t>
            </a:r>
            <a:endParaRPr lang="en-GB" sz="4000" b="1">
              <a:solidFill>
                <a:srgbClr val="FFFFFF"/>
              </a:solidFill>
            </a:endParaRPr>
          </a:p>
        </p:txBody>
      </p:sp>
      <p:sp>
        <p:nvSpPr>
          <p:cNvPr id="3" name="Content Placeholder 2">
            <a:extLst>
              <a:ext uri="{FF2B5EF4-FFF2-40B4-BE49-F238E27FC236}">
                <a16:creationId xmlns:a16="http://schemas.microsoft.com/office/drawing/2014/main" id="{2EAC64A0-0309-CCE6-9D65-CF0A5227D44E}"/>
              </a:ext>
            </a:extLst>
          </p:cNvPr>
          <p:cNvSpPr>
            <a:spLocks noGrp="1"/>
          </p:cNvSpPr>
          <p:nvPr>
            <p:ph idx="1"/>
          </p:nvPr>
        </p:nvSpPr>
        <p:spPr>
          <a:xfrm>
            <a:off x="1371599" y="2318197"/>
            <a:ext cx="9724031" cy="3683358"/>
          </a:xfrm>
        </p:spPr>
        <p:txBody>
          <a:bodyPr anchor="ctr">
            <a:normAutofit/>
          </a:bodyPr>
          <a:lstStyle/>
          <a:p>
            <a:r>
              <a:rPr lang="en-US" sz="2000" dirty="0">
                <a:latin typeface="+mj-lt"/>
              </a:rPr>
              <a:t>Disrepair is where part of a house or a flat has deteriorated. </a:t>
            </a:r>
          </a:p>
          <a:p>
            <a:pPr lvl="1">
              <a:buFont typeface="Courier New" panose="02070309020205020404" pitchFamily="49" charset="0"/>
              <a:buChar char="o"/>
            </a:pPr>
            <a:r>
              <a:rPr lang="en-US" sz="2000" dirty="0">
                <a:latin typeface="+mj-lt"/>
              </a:rPr>
              <a:t>Water ingress; </a:t>
            </a:r>
          </a:p>
          <a:p>
            <a:pPr lvl="1">
              <a:buFont typeface="Courier New" panose="02070309020205020404" pitchFamily="49" charset="0"/>
              <a:buChar char="o"/>
            </a:pPr>
            <a:r>
              <a:rPr lang="en-US" sz="2000" dirty="0">
                <a:latin typeface="+mj-lt"/>
              </a:rPr>
              <a:t>Dampness? </a:t>
            </a:r>
          </a:p>
          <a:p>
            <a:pPr lvl="1">
              <a:buFont typeface="Courier New" panose="02070309020205020404" pitchFamily="49" charset="0"/>
              <a:buChar char="o"/>
            </a:pPr>
            <a:r>
              <a:rPr lang="en-US" sz="2000" dirty="0">
                <a:latin typeface="+mj-lt"/>
              </a:rPr>
              <a:t>Inadequate heating?</a:t>
            </a:r>
          </a:p>
          <a:p>
            <a:pPr lvl="1">
              <a:buFont typeface="Courier New" panose="02070309020205020404" pitchFamily="49" charset="0"/>
              <a:buChar char="o"/>
            </a:pPr>
            <a:r>
              <a:rPr lang="en-US" sz="2000" dirty="0">
                <a:latin typeface="+mj-lt"/>
              </a:rPr>
              <a:t>Defective drainage &amp; water supplies; </a:t>
            </a:r>
          </a:p>
          <a:p>
            <a:pPr lvl="1">
              <a:buFont typeface="Courier New" panose="02070309020205020404" pitchFamily="49" charset="0"/>
              <a:buChar char="o"/>
            </a:pPr>
            <a:r>
              <a:rPr lang="en-US" sz="2000" dirty="0">
                <a:latin typeface="+mj-lt"/>
              </a:rPr>
              <a:t>Something that renders the property in some way unsafe?</a:t>
            </a:r>
            <a:endParaRPr lang="en-GB" sz="2000" dirty="0">
              <a:latin typeface="+mj-lt"/>
            </a:endParaRPr>
          </a:p>
        </p:txBody>
      </p:sp>
    </p:spTree>
    <p:extLst>
      <p:ext uri="{BB962C8B-B14F-4D97-AF65-F5344CB8AC3E}">
        <p14:creationId xmlns:p14="http://schemas.microsoft.com/office/powerpoint/2010/main" val="582472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F1FC26-7577-EC2D-5CBE-56B5D9824825}"/>
              </a:ext>
            </a:extLst>
          </p:cNvPr>
          <p:cNvSpPr>
            <a:spLocks noGrp="1"/>
          </p:cNvSpPr>
          <p:nvPr>
            <p:ph type="title"/>
          </p:nvPr>
        </p:nvSpPr>
        <p:spPr>
          <a:xfrm>
            <a:off x="1371599" y="294538"/>
            <a:ext cx="9895951" cy="1033669"/>
          </a:xfrm>
        </p:spPr>
        <p:txBody>
          <a:bodyPr>
            <a:normAutofit/>
          </a:bodyPr>
          <a:lstStyle/>
          <a:p>
            <a:r>
              <a:rPr lang="en-US" sz="4000" b="1">
                <a:solidFill>
                  <a:srgbClr val="FFFFFF"/>
                </a:solidFill>
                <a:ea typeface="+mj-lt"/>
                <a:cs typeface="+mj-lt"/>
              </a:rPr>
              <a:t>What is not disrepair </a:t>
            </a:r>
            <a:endParaRPr lang="en-GB" sz="4000">
              <a:solidFill>
                <a:srgbClr val="FFFFFF"/>
              </a:solidFill>
            </a:endParaRPr>
          </a:p>
        </p:txBody>
      </p:sp>
      <p:sp>
        <p:nvSpPr>
          <p:cNvPr id="3" name="Content Placeholder 2">
            <a:extLst>
              <a:ext uri="{FF2B5EF4-FFF2-40B4-BE49-F238E27FC236}">
                <a16:creationId xmlns:a16="http://schemas.microsoft.com/office/drawing/2014/main" id="{1050BB90-D5B4-DEFF-13E2-2C344CD72E68}"/>
              </a:ext>
            </a:extLst>
          </p:cNvPr>
          <p:cNvSpPr>
            <a:spLocks noGrp="1"/>
          </p:cNvSpPr>
          <p:nvPr>
            <p:ph idx="1"/>
          </p:nvPr>
        </p:nvSpPr>
        <p:spPr>
          <a:xfrm>
            <a:off x="1371599" y="2318197"/>
            <a:ext cx="9724031" cy="3683358"/>
          </a:xfrm>
        </p:spPr>
        <p:txBody>
          <a:bodyPr anchor="ctr">
            <a:normAutofit/>
          </a:bodyPr>
          <a:lstStyle/>
          <a:p>
            <a:pPr marL="457200" indent="-457200">
              <a:buFont typeface="Courier New" panose="020B0604020202020204" pitchFamily="34" charset="0"/>
              <a:buChar char="o"/>
            </a:pPr>
            <a:r>
              <a:rPr lang="en-US" sz="2000" dirty="0">
                <a:latin typeface="+mj-lt"/>
                <a:ea typeface="+mn-lt"/>
                <a:cs typeface="+mn-lt"/>
              </a:rPr>
              <a:t>Repair does not include improvement. </a:t>
            </a:r>
            <a:r>
              <a:rPr lang="en-US" sz="2000" dirty="0">
                <a:latin typeface="+mj-lt"/>
              </a:rPr>
              <a:t>Work which substantially improves or changes the dwelling unlikely to constitute “repair” </a:t>
            </a:r>
          </a:p>
          <a:p>
            <a:pPr marL="457200" indent="-457200">
              <a:buFont typeface="Courier New" panose="020B0604020202020204" pitchFamily="34" charset="0"/>
              <a:buChar char="o"/>
            </a:pPr>
            <a:endParaRPr lang="en-US" sz="2000" dirty="0">
              <a:latin typeface="+mj-lt"/>
              <a:ea typeface="+mn-lt"/>
              <a:cs typeface="+mn-lt"/>
            </a:endParaRPr>
          </a:p>
          <a:p>
            <a:pPr marL="457200" indent="-457200">
              <a:buFont typeface="Courier New" panose="020B0604020202020204" pitchFamily="34" charset="0"/>
              <a:buChar char="o"/>
            </a:pPr>
            <a:r>
              <a:rPr lang="en-US" sz="2000" dirty="0">
                <a:latin typeface="+mj-lt"/>
                <a:ea typeface="+mn-lt"/>
                <a:cs typeface="+mn-lt"/>
              </a:rPr>
              <a:t>Also, there is, in general, no obligation to remedy an inherent defect. </a:t>
            </a:r>
          </a:p>
          <a:p>
            <a:pPr marL="0" indent="0">
              <a:buNone/>
            </a:pPr>
            <a:endParaRPr lang="en-US" sz="2000" dirty="0">
              <a:latin typeface="+mj-lt"/>
              <a:ea typeface="+mn-lt"/>
              <a:cs typeface="+mn-lt"/>
            </a:endParaRPr>
          </a:p>
          <a:p>
            <a:pPr marL="457200" indent="-457200">
              <a:buFont typeface="Courier New" panose="020B0604020202020204" pitchFamily="34" charset="0"/>
              <a:buChar char="o"/>
            </a:pPr>
            <a:r>
              <a:rPr lang="en-US" sz="2000" dirty="0">
                <a:latin typeface="+mj-lt"/>
              </a:rPr>
              <a:t>P</a:t>
            </a:r>
            <a:r>
              <a:rPr lang="en-US" sz="2000" b="0" i="0" dirty="0">
                <a:effectLst/>
                <a:latin typeface="+mj-lt"/>
              </a:rPr>
              <a:t>roblems which result from a defect in design, such as a lack of </a:t>
            </a:r>
            <a:r>
              <a:rPr lang="en-GB" sz="2000" b="0" i="0" dirty="0">
                <a:effectLst/>
                <a:latin typeface="+mj-lt"/>
              </a:rPr>
              <a:t>CWI</a:t>
            </a:r>
            <a:r>
              <a:rPr lang="en-US" sz="2000" b="0" i="0" dirty="0">
                <a:effectLst/>
                <a:latin typeface="+mj-lt"/>
              </a:rPr>
              <a:t>, or a lack of DPC will not normally be “disrepair”. </a:t>
            </a:r>
          </a:p>
          <a:p>
            <a:pPr marL="457200" indent="-457200">
              <a:buFont typeface="Courier New" panose="020B0604020202020204" pitchFamily="34" charset="0"/>
              <a:buChar char="o"/>
            </a:pPr>
            <a:endParaRPr lang="en-US" sz="2000" dirty="0">
              <a:latin typeface="+mj-lt"/>
            </a:endParaRPr>
          </a:p>
          <a:p>
            <a:pPr marL="457200" indent="-457200">
              <a:buFont typeface="Courier New" panose="020B0604020202020204" pitchFamily="34" charset="0"/>
              <a:buChar char="o"/>
            </a:pPr>
            <a:r>
              <a:rPr lang="en-US" sz="2000" dirty="0">
                <a:latin typeface="+mj-lt"/>
                <a:ea typeface="+mn-lt"/>
                <a:cs typeface="+mn-lt"/>
              </a:rPr>
              <a:t>Condensation damp:  No recourse to s.11 LTA 1985 </a:t>
            </a:r>
          </a:p>
          <a:p>
            <a:endParaRPr lang="en-GB" sz="2000" dirty="0">
              <a:latin typeface="Comic Sans MS" panose="030F0702030302020204" pitchFamily="66" charset="0"/>
            </a:endParaRPr>
          </a:p>
        </p:txBody>
      </p:sp>
    </p:spTree>
    <p:extLst>
      <p:ext uri="{BB962C8B-B14F-4D97-AF65-F5344CB8AC3E}">
        <p14:creationId xmlns:p14="http://schemas.microsoft.com/office/powerpoint/2010/main" val="2118686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80C137-8D4A-AD15-7907-A28F82AB0C9D}"/>
              </a:ext>
            </a:extLst>
          </p:cNvPr>
          <p:cNvSpPr>
            <a:spLocks noGrp="1"/>
          </p:cNvSpPr>
          <p:nvPr>
            <p:ph type="title"/>
          </p:nvPr>
        </p:nvSpPr>
        <p:spPr>
          <a:xfrm>
            <a:off x="1371599" y="294538"/>
            <a:ext cx="9895951" cy="1033669"/>
          </a:xfrm>
        </p:spPr>
        <p:txBody>
          <a:bodyPr>
            <a:normAutofit/>
          </a:bodyPr>
          <a:lstStyle/>
          <a:p>
            <a:r>
              <a:rPr lang="en-US" sz="4000" b="1">
                <a:solidFill>
                  <a:srgbClr val="FFFFFF"/>
                </a:solidFill>
              </a:rPr>
              <a:t>What is Included</a:t>
            </a:r>
            <a:endParaRPr lang="en-GB" sz="4000" b="1">
              <a:solidFill>
                <a:srgbClr val="FFFFFF"/>
              </a:solidFill>
            </a:endParaRPr>
          </a:p>
        </p:txBody>
      </p:sp>
      <p:sp>
        <p:nvSpPr>
          <p:cNvPr id="3" name="Content Placeholder 2">
            <a:extLst>
              <a:ext uri="{FF2B5EF4-FFF2-40B4-BE49-F238E27FC236}">
                <a16:creationId xmlns:a16="http://schemas.microsoft.com/office/drawing/2014/main" id="{9A21A969-1BE4-52A2-A226-27E398436C7D}"/>
              </a:ext>
            </a:extLst>
          </p:cNvPr>
          <p:cNvSpPr>
            <a:spLocks noGrp="1"/>
          </p:cNvSpPr>
          <p:nvPr>
            <p:ph idx="1"/>
          </p:nvPr>
        </p:nvSpPr>
        <p:spPr>
          <a:xfrm>
            <a:off x="1371599" y="2318197"/>
            <a:ext cx="9724031" cy="3683358"/>
          </a:xfrm>
        </p:spPr>
        <p:txBody>
          <a:bodyPr anchor="ctr">
            <a:normAutofit/>
          </a:bodyPr>
          <a:lstStyle/>
          <a:p>
            <a:pPr>
              <a:buFont typeface="Wingdings" panose="05000000000000000000" pitchFamily="2" charset="2"/>
              <a:buChar char="q"/>
            </a:pPr>
            <a:r>
              <a:rPr lang="en-GB" altLang="en-US" sz="1700" dirty="0">
                <a:latin typeface="+mj-lt"/>
              </a:rPr>
              <a:t> Under the express terms</a:t>
            </a:r>
          </a:p>
          <a:p>
            <a:pPr>
              <a:buFont typeface="Wingdings" panose="05000000000000000000" pitchFamily="2" charset="2"/>
              <a:buChar char="q"/>
            </a:pPr>
            <a:endParaRPr lang="en-GB" altLang="en-US" sz="1700" dirty="0">
              <a:latin typeface="+mj-lt"/>
            </a:endParaRPr>
          </a:p>
          <a:p>
            <a:pPr>
              <a:buClr>
                <a:srgbClr val="002A54"/>
              </a:buClr>
              <a:buFont typeface="Wingdings" panose="05000000000000000000" pitchFamily="2" charset="2"/>
              <a:buChar char="q"/>
            </a:pPr>
            <a:r>
              <a:rPr lang="en-GB" altLang="en-US" sz="1700" dirty="0">
                <a:latin typeface="+mj-lt"/>
              </a:rPr>
              <a:t>Those implied by the </a:t>
            </a:r>
            <a:r>
              <a:rPr lang="en-GB" altLang="en-US" sz="1700" dirty="0">
                <a:latin typeface="+mj-lt"/>
                <a:hlinkClick r:id="rId2">
                  <a:extLst>
                    <a:ext uri="{A12FA001-AC4F-418D-AE19-62706E023703}">
                      <ahyp:hlinkClr xmlns:ahyp="http://schemas.microsoft.com/office/drawing/2018/hyperlinkcolor" val="tx"/>
                    </a:ext>
                  </a:extLst>
                </a:hlinkClick>
              </a:rPr>
              <a:t>Landlord and Tenant Act 1985, s 11</a:t>
            </a:r>
            <a:r>
              <a:rPr lang="en-GB" altLang="en-US" sz="1700" dirty="0">
                <a:latin typeface="+mj-lt"/>
              </a:rPr>
              <a:t> (</a:t>
            </a:r>
            <a:r>
              <a:rPr lang="en-GB" altLang="en-US" sz="1700" dirty="0">
                <a:latin typeface="+mj-lt"/>
                <a:hlinkClick r:id="rId3">
                  <a:extLst>
                    <a:ext uri="{A12FA001-AC4F-418D-AE19-62706E023703}">
                      <ahyp:hlinkClr xmlns:ahyp="http://schemas.microsoft.com/office/drawing/2018/hyperlinkcolor" val="tx"/>
                    </a:ext>
                  </a:extLst>
                </a:hlinkClick>
              </a:rPr>
              <a:t>LTA 1985</a:t>
            </a:r>
            <a:r>
              <a:rPr lang="en-GB" altLang="en-US" sz="1700" dirty="0">
                <a:latin typeface="+mj-lt"/>
              </a:rPr>
              <a:t>). This covers:</a:t>
            </a:r>
          </a:p>
          <a:p>
            <a:pPr lvl="1">
              <a:buFont typeface="Courier New" panose="02070309020205020404" pitchFamily="49" charset="0"/>
              <a:buChar char="o"/>
            </a:pPr>
            <a:r>
              <a:rPr lang="en-US" sz="1700" dirty="0">
                <a:latin typeface="+mj-lt"/>
              </a:rPr>
              <a:t>Structure and exterior : walls, roofs,  foundations,  drains,  guttering,  external pipes,  windows, external doors; </a:t>
            </a:r>
          </a:p>
          <a:p>
            <a:pPr lvl="1">
              <a:buFont typeface="Courier New" panose="02070309020205020404" pitchFamily="49" charset="0"/>
              <a:buChar char="o"/>
            </a:pPr>
            <a:endParaRPr lang="en-US" sz="1700" dirty="0">
              <a:latin typeface="+mj-lt"/>
            </a:endParaRPr>
          </a:p>
          <a:p>
            <a:pPr lvl="1">
              <a:buFont typeface="Courier New" panose="02070309020205020404" pitchFamily="49" charset="0"/>
              <a:buChar char="o"/>
            </a:pPr>
            <a:r>
              <a:rPr lang="en-US" sz="1700" dirty="0">
                <a:latin typeface="+mj-lt"/>
              </a:rPr>
              <a:t>Installation for the supply of water, gas, electricity and sanitations (basins, sinks, baths, toilets and associated pipework, gas and water pipes, electrical wiring); </a:t>
            </a:r>
          </a:p>
          <a:p>
            <a:pPr lvl="1">
              <a:buFont typeface="Courier New" panose="02070309020205020404" pitchFamily="49" charset="0"/>
              <a:buChar char="o"/>
            </a:pPr>
            <a:endParaRPr lang="en-US" sz="1700" dirty="0">
              <a:latin typeface="+mj-lt"/>
            </a:endParaRPr>
          </a:p>
          <a:p>
            <a:pPr lvl="1">
              <a:buFont typeface="Courier New" panose="02070309020205020404" pitchFamily="49" charset="0"/>
              <a:buChar char="o"/>
            </a:pPr>
            <a:r>
              <a:rPr lang="en-US" sz="1700" dirty="0">
                <a:latin typeface="+mj-lt"/>
              </a:rPr>
              <a:t>Installations for space and water heating (water tanks, boilers, radiators, gas lines, fitted electrical lines or fitted heaters). </a:t>
            </a:r>
          </a:p>
        </p:txBody>
      </p:sp>
    </p:spTree>
    <p:extLst>
      <p:ext uri="{BB962C8B-B14F-4D97-AF65-F5344CB8AC3E}">
        <p14:creationId xmlns:p14="http://schemas.microsoft.com/office/powerpoint/2010/main" val="392263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DB03AF-372E-3642-74C6-15234DEE097C}"/>
              </a:ext>
            </a:extLst>
          </p:cNvPr>
          <p:cNvSpPr>
            <a:spLocks noGrp="1"/>
          </p:cNvSpPr>
          <p:nvPr>
            <p:ph type="title"/>
          </p:nvPr>
        </p:nvSpPr>
        <p:spPr>
          <a:xfrm>
            <a:off x="1371599" y="294538"/>
            <a:ext cx="9895951" cy="1033669"/>
          </a:xfrm>
        </p:spPr>
        <p:txBody>
          <a:bodyPr>
            <a:normAutofit/>
          </a:bodyPr>
          <a:lstStyle/>
          <a:p>
            <a:r>
              <a:rPr lang="en-GB" sz="4000" b="1">
                <a:solidFill>
                  <a:srgbClr val="FFFFFF"/>
                </a:solidFill>
                <a:latin typeface="+mn-lt"/>
              </a:rPr>
              <a:t>What needs to be proven?</a:t>
            </a:r>
            <a:endParaRPr lang="en-GB" sz="4000">
              <a:solidFill>
                <a:srgbClr val="FFFFFF"/>
              </a:solidFill>
            </a:endParaRPr>
          </a:p>
        </p:txBody>
      </p:sp>
      <p:sp>
        <p:nvSpPr>
          <p:cNvPr id="3" name="Content Placeholder 2">
            <a:extLst>
              <a:ext uri="{FF2B5EF4-FFF2-40B4-BE49-F238E27FC236}">
                <a16:creationId xmlns:a16="http://schemas.microsoft.com/office/drawing/2014/main" id="{0D9CCA06-1488-A34D-956C-2557DEA5D5BD}"/>
              </a:ext>
            </a:extLst>
          </p:cNvPr>
          <p:cNvSpPr>
            <a:spLocks noGrp="1"/>
          </p:cNvSpPr>
          <p:nvPr>
            <p:ph idx="1"/>
          </p:nvPr>
        </p:nvSpPr>
        <p:spPr>
          <a:xfrm>
            <a:off x="1371599" y="2318197"/>
            <a:ext cx="9724031" cy="3683358"/>
          </a:xfrm>
        </p:spPr>
        <p:txBody>
          <a:bodyPr anchor="ctr">
            <a:normAutofit/>
          </a:bodyPr>
          <a:lstStyle/>
          <a:p>
            <a:pPr marL="0" indent="0">
              <a:buNone/>
            </a:pPr>
            <a:r>
              <a:rPr lang="en-GB" sz="2000" dirty="0">
                <a:latin typeface="+mj-lt"/>
              </a:rPr>
              <a:t>Consider each point :</a:t>
            </a:r>
          </a:p>
          <a:p>
            <a:pPr marL="0" indent="0">
              <a:buNone/>
            </a:pPr>
            <a:endParaRPr lang="en-GB" sz="2000" dirty="0">
              <a:latin typeface="+mj-lt"/>
              <a:cs typeface="Calibri"/>
            </a:endParaRPr>
          </a:p>
          <a:p>
            <a:pPr lvl="1"/>
            <a:r>
              <a:rPr lang="en-GB" sz="2000" dirty="0">
                <a:latin typeface="+mj-lt"/>
              </a:rPr>
              <a:t>Is it disrepair?</a:t>
            </a:r>
            <a:endParaRPr lang="en-GB" sz="2000" dirty="0">
              <a:latin typeface="+mj-lt"/>
              <a:cs typeface="Calibri"/>
            </a:endParaRPr>
          </a:p>
          <a:p>
            <a:pPr lvl="1"/>
            <a:r>
              <a:rPr lang="en-GB" sz="2000" dirty="0">
                <a:latin typeface="+mj-lt"/>
              </a:rPr>
              <a:t>Is it within the landlord’s repairing obligation?</a:t>
            </a:r>
            <a:endParaRPr lang="en-GB" sz="2000" dirty="0">
              <a:latin typeface="+mj-lt"/>
              <a:cs typeface="Calibri"/>
            </a:endParaRPr>
          </a:p>
          <a:p>
            <a:pPr lvl="1"/>
            <a:r>
              <a:rPr lang="en-GB" sz="2000" dirty="0">
                <a:latin typeface="+mj-lt"/>
              </a:rPr>
              <a:t>Does the landlord know?  Was notice given?  Actual or constructive?</a:t>
            </a:r>
            <a:endParaRPr lang="en-GB" sz="2000" dirty="0">
              <a:latin typeface="+mj-lt"/>
              <a:cs typeface="Calibri"/>
            </a:endParaRPr>
          </a:p>
          <a:p>
            <a:pPr lvl="1"/>
            <a:r>
              <a:rPr lang="en-GB" sz="2000" dirty="0">
                <a:latin typeface="+mj-lt"/>
              </a:rPr>
              <a:t>Has more than a reasonable period of time elapsed between notice and repair?</a:t>
            </a:r>
            <a:endParaRPr lang="en-GB" sz="2000" dirty="0">
              <a:latin typeface="+mj-lt"/>
              <a:cs typeface="Calibri"/>
            </a:endParaRPr>
          </a:p>
          <a:p>
            <a:pPr lvl="1"/>
            <a:r>
              <a:rPr lang="en-GB" sz="2000" dirty="0">
                <a:latin typeface="+mj-lt"/>
              </a:rPr>
              <a:t>What is the damage or losses, if any?  Do they flow?</a:t>
            </a:r>
            <a:endParaRPr lang="en-US" sz="2000" dirty="0">
              <a:latin typeface="+mj-lt"/>
              <a:cs typeface="Calibri"/>
            </a:endParaRPr>
          </a:p>
          <a:p>
            <a:endParaRPr lang="en-GB" sz="2000" dirty="0"/>
          </a:p>
        </p:txBody>
      </p:sp>
    </p:spTree>
    <p:extLst>
      <p:ext uri="{BB962C8B-B14F-4D97-AF65-F5344CB8AC3E}">
        <p14:creationId xmlns:p14="http://schemas.microsoft.com/office/powerpoint/2010/main" val="3955799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988621-4CA0-CCFD-7D81-64E854EE5B59}"/>
              </a:ext>
            </a:extLst>
          </p:cNvPr>
          <p:cNvSpPr>
            <a:spLocks noGrp="1"/>
          </p:cNvSpPr>
          <p:nvPr>
            <p:ph type="title"/>
          </p:nvPr>
        </p:nvSpPr>
        <p:spPr>
          <a:xfrm>
            <a:off x="586478" y="1683756"/>
            <a:ext cx="3115265" cy="2396359"/>
          </a:xfrm>
        </p:spPr>
        <p:txBody>
          <a:bodyPr anchor="b">
            <a:normAutofit/>
          </a:bodyPr>
          <a:lstStyle/>
          <a:p>
            <a:pPr algn="r"/>
            <a:r>
              <a:rPr lang="en-GB" sz="4000" b="1">
                <a:solidFill>
                  <a:srgbClr val="FFFFFF"/>
                </a:solidFill>
              </a:rPr>
              <a:t>Information needed </a:t>
            </a:r>
            <a:endParaRPr lang="en-GB" sz="4000">
              <a:solidFill>
                <a:srgbClr val="FFFFFF"/>
              </a:solidFill>
            </a:endParaRPr>
          </a:p>
        </p:txBody>
      </p:sp>
      <p:graphicFrame>
        <p:nvGraphicFramePr>
          <p:cNvPr id="5" name="Content Placeholder 2">
            <a:extLst>
              <a:ext uri="{FF2B5EF4-FFF2-40B4-BE49-F238E27FC236}">
                <a16:creationId xmlns:a16="http://schemas.microsoft.com/office/drawing/2014/main" id="{BE750ED2-9BB1-508B-661C-FAB00113BB1E}"/>
              </a:ext>
            </a:extLst>
          </p:cNvPr>
          <p:cNvGraphicFramePr>
            <a:graphicFrameLocks noGrp="1"/>
          </p:cNvGraphicFramePr>
          <p:nvPr>
            <p:ph idx="1"/>
            <p:extLst>
              <p:ext uri="{D42A27DB-BD31-4B8C-83A1-F6EECF244321}">
                <p14:modId xmlns:p14="http://schemas.microsoft.com/office/powerpoint/2010/main" val="390288018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6391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9358</TotalTime>
  <Words>4789</Words>
  <Application>Microsoft Office PowerPoint</Application>
  <PresentationFormat>Widescreen</PresentationFormat>
  <Paragraphs>375</Paragraphs>
  <Slides>44</Slides>
  <Notes>16</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Adria Slab</vt:lpstr>
      <vt:lpstr>Aptos</vt:lpstr>
      <vt:lpstr>Aptos Display</vt:lpstr>
      <vt:lpstr>Arial</vt:lpstr>
      <vt:lpstr>Arial,Sans-Serif</vt:lpstr>
      <vt:lpstr>Barlow</vt:lpstr>
      <vt:lpstr>Calibri</vt:lpstr>
      <vt:lpstr>Calibri Light</vt:lpstr>
      <vt:lpstr>Comic Sans MS</vt:lpstr>
      <vt:lpstr>Courier New</vt:lpstr>
      <vt:lpstr>Georgia</vt:lpstr>
      <vt:lpstr>Symbol</vt:lpstr>
      <vt:lpstr>Wingdings</vt:lpstr>
      <vt:lpstr>Office Theme</vt:lpstr>
      <vt:lpstr>Disrepair Project   University House Legal Advice Centre</vt:lpstr>
      <vt:lpstr>Objectives</vt:lpstr>
      <vt:lpstr>PowerPoint Presentation</vt:lpstr>
      <vt:lpstr>The Disrepair Project- Background</vt:lpstr>
      <vt:lpstr>What is Disrepair</vt:lpstr>
      <vt:lpstr>What is not disrepair </vt:lpstr>
      <vt:lpstr>What is Included</vt:lpstr>
      <vt:lpstr>What needs to be proven?</vt:lpstr>
      <vt:lpstr>Information needed </vt:lpstr>
      <vt:lpstr> Landlord’s repair obligations</vt:lpstr>
      <vt:lpstr>Express term in the tenancy agreement </vt:lpstr>
      <vt:lpstr> S 11(1), Landlord and Tenant Act 1985  </vt:lpstr>
      <vt:lpstr>Landlord and Tenant Act 1985  s9A</vt:lpstr>
      <vt:lpstr>When does section 9A not apply? </vt:lpstr>
      <vt:lpstr>Legislation- Defective Premises Act 1972</vt:lpstr>
      <vt:lpstr>Limitation Act 1980: </vt:lpstr>
      <vt:lpstr>Other Legislation</vt:lpstr>
      <vt:lpstr>Notice</vt:lpstr>
      <vt:lpstr>What is a ‘reasonable time’?</vt:lpstr>
      <vt:lpstr>Loss and Damage</vt:lpstr>
      <vt:lpstr>How the project will work</vt:lpstr>
      <vt:lpstr>PowerPoint Presentation</vt:lpstr>
      <vt:lpstr>What is exceptional case funding? </vt:lpstr>
      <vt:lpstr>ECF TEST</vt:lpstr>
      <vt:lpstr>Preparing a ECF Application</vt:lpstr>
      <vt:lpstr>Unsuccessful ECF Application</vt:lpstr>
      <vt:lpstr>Case Study- Pathway 1</vt:lpstr>
      <vt:lpstr>Case Study- Pathway 1</vt:lpstr>
      <vt:lpstr>PowerPoint Presentation</vt:lpstr>
      <vt:lpstr>Housing Health and Safety Rating System </vt:lpstr>
      <vt:lpstr>HHSRS</vt:lpstr>
      <vt:lpstr>Case Study- Pathway 2</vt:lpstr>
      <vt:lpstr>PowerPoint Presentation</vt:lpstr>
      <vt:lpstr>Pathway 3 – Housing Ombudsman</vt:lpstr>
      <vt:lpstr>Pathway 3 – Housing Ombudsman</vt:lpstr>
      <vt:lpstr>Pathway 3 – Housing Ombudsman</vt:lpstr>
      <vt:lpstr>Case Study- Pathway 3</vt:lpstr>
      <vt:lpstr>Case Study- Pathway 3</vt:lpstr>
      <vt:lpstr>PowerPoint Presentation</vt:lpstr>
      <vt:lpstr>Pathway 4 - Homelessness</vt:lpstr>
      <vt:lpstr>Case Study- Pathway 4</vt:lpstr>
      <vt:lpstr>Starting a case</vt:lpstr>
      <vt:lpstr>Resources Available </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Disrepair Project</dc:title>
  <dc:creator>Busra Bakar</dc:creator>
  <cp:lastModifiedBy>Jo Ellis</cp:lastModifiedBy>
  <cp:revision>323</cp:revision>
  <dcterms:created xsi:type="dcterms:W3CDTF">2024-05-02T11:52:30Z</dcterms:created>
  <dcterms:modified xsi:type="dcterms:W3CDTF">2025-03-05T14:17:35Z</dcterms:modified>
</cp:coreProperties>
</file>